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3.xml" ContentType="application/vnd.ms-office.chart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charts/colors3.xml" ContentType="application/vnd.ms-office.chartcolorstyle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charts/chart8.xml" ContentType="application/vnd.openxmlformats-officedocument.drawingml.chart+xml"/>
  <Default Extension="wdp" ContentType="image/vnd.ms-photo"/>
  <Override PartName="/ppt/charts/colors1.xml" ContentType="application/vnd.ms-office.chartcolorstyle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charts/chart4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6" r:id="rId2"/>
    <p:sldId id="313" r:id="rId3"/>
    <p:sldId id="312" r:id="rId4"/>
    <p:sldId id="311" r:id="rId5"/>
    <p:sldId id="264" r:id="rId6"/>
    <p:sldId id="257" r:id="rId7"/>
    <p:sldId id="284" r:id="rId8"/>
    <p:sldId id="289" r:id="rId9"/>
    <p:sldId id="292" r:id="rId10"/>
    <p:sldId id="290" r:id="rId11"/>
    <p:sldId id="293" r:id="rId12"/>
    <p:sldId id="295" r:id="rId13"/>
    <p:sldId id="323" r:id="rId14"/>
    <p:sldId id="258" r:id="rId15"/>
    <p:sldId id="259" r:id="rId16"/>
    <p:sldId id="260" r:id="rId17"/>
    <p:sldId id="262" r:id="rId18"/>
    <p:sldId id="314" r:id="rId19"/>
    <p:sldId id="297" r:id="rId20"/>
    <p:sldId id="298" r:id="rId21"/>
    <p:sldId id="267" r:id="rId22"/>
    <p:sldId id="271" r:id="rId23"/>
    <p:sldId id="282" r:id="rId24"/>
    <p:sldId id="283" r:id="rId25"/>
    <p:sldId id="303" r:id="rId26"/>
    <p:sldId id="304" r:id="rId27"/>
    <p:sldId id="305" r:id="rId28"/>
    <p:sldId id="301" r:id="rId29"/>
    <p:sldId id="306" r:id="rId30"/>
    <p:sldId id="307" r:id="rId31"/>
    <p:sldId id="300" r:id="rId32"/>
    <p:sldId id="309" r:id="rId33"/>
    <p:sldId id="308" r:id="rId34"/>
    <p:sldId id="310" r:id="rId35"/>
    <p:sldId id="278" r:id="rId36"/>
    <p:sldId id="273" r:id="rId37"/>
    <p:sldId id="315" r:id="rId3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2007_Workbook1.xlsx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Workbook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Workbook1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2007_Workbook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Workbook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Workbook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Workbook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Workbook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Office_Excel_2007_Workbook7.xlsx"/><Relationship Id="rId4" Type="http://schemas.microsoft.com/office/2011/relationships/chartStyle" Target="style1.xml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Office_Excel_2007_Workbook8.xlsx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Office_Excel_2007_Workbook9.xlsx"/><Relationship Id="rId4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lineMarker"/>
        <c:ser>
          <c:idx val="0"/>
          <c:order val="0"/>
          <c:tx>
            <c:strRef>
              <c:f>Sheet2!$F$61</c:f>
              <c:strCache>
                <c:ptCount val="1"/>
                <c:pt idx="0">
                  <c:v>Median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Sheet2!$E$62:$E$73</c:f>
              <c:numCache>
                <c:formatCode>m/d;@</c:formatCode>
                <c:ptCount val="12"/>
                <c:pt idx="0">
                  <c:v>43115</c:v>
                </c:pt>
                <c:pt idx="1">
                  <c:v>43146</c:v>
                </c:pt>
                <c:pt idx="2">
                  <c:v>43174</c:v>
                </c:pt>
                <c:pt idx="3">
                  <c:v>43205</c:v>
                </c:pt>
                <c:pt idx="4">
                  <c:v>43235</c:v>
                </c:pt>
                <c:pt idx="5">
                  <c:v>43266</c:v>
                </c:pt>
                <c:pt idx="6">
                  <c:v>43296</c:v>
                </c:pt>
                <c:pt idx="7">
                  <c:v>43327</c:v>
                </c:pt>
                <c:pt idx="8">
                  <c:v>43358</c:v>
                </c:pt>
                <c:pt idx="9">
                  <c:v>43388</c:v>
                </c:pt>
                <c:pt idx="10">
                  <c:v>43419</c:v>
                </c:pt>
                <c:pt idx="11">
                  <c:v>43449</c:v>
                </c:pt>
              </c:numCache>
            </c:numRef>
          </c:xVal>
          <c:yVal>
            <c:numRef>
              <c:f>Sheet2!$F$62:$F$73</c:f>
              <c:numCache>
                <c:formatCode>0</c:formatCode>
                <c:ptCount val="12"/>
                <c:pt idx="0">
                  <c:v>846.76937776185525</c:v>
                </c:pt>
                <c:pt idx="1">
                  <c:v>338.70775110474233</c:v>
                </c:pt>
                <c:pt idx="2">
                  <c:v>620.96421035869264</c:v>
                </c:pt>
                <c:pt idx="3">
                  <c:v>225.80516740316099</c:v>
                </c:pt>
                <c:pt idx="4">
                  <c:v>70.564114813487748</c:v>
                </c:pt>
                <c:pt idx="5">
                  <c:v>28.225645925395089</c:v>
                </c:pt>
                <c:pt idx="6">
                  <c:v>28.225645925395089</c:v>
                </c:pt>
                <c:pt idx="7">
                  <c:v>28.225645925395089</c:v>
                </c:pt>
                <c:pt idx="8">
                  <c:v>28.225645925395089</c:v>
                </c:pt>
                <c:pt idx="9">
                  <c:v>28.225645925395089</c:v>
                </c:pt>
                <c:pt idx="10">
                  <c:v>21.169234444046339</c:v>
                </c:pt>
                <c:pt idx="11">
                  <c:v>21.169234444046339</c:v>
                </c:pt>
              </c:numCache>
            </c:numRef>
          </c:yVal>
          <c:extLst xmlns:c16r2="http://schemas.microsoft.com/office/drawing/2015/06/chart">
            <c:ext xmlns:c16="http://schemas.microsoft.com/office/drawing/2014/chart" uri="{C3380CC4-5D6E-409C-BE32-E72D297353CC}">
              <c16:uniqueId val="{00000000-6349-4AB2-8102-B4F31DE3C476}"/>
            </c:ext>
          </c:extLst>
        </c:ser>
        <c:ser>
          <c:idx val="1"/>
          <c:order val="1"/>
          <c:tx>
            <c:strRef>
              <c:f>Sheet2!$G$61</c:f>
              <c:strCache>
                <c:ptCount val="1"/>
                <c:pt idx="0">
                  <c:v>Maximum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Sheet2!$E$62:$E$73</c:f>
              <c:numCache>
                <c:formatCode>m/d;@</c:formatCode>
                <c:ptCount val="12"/>
                <c:pt idx="0">
                  <c:v>43115</c:v>
                </c:pt>
                <c:pt idx="1">
                  <c:v>43146</c:v>
                </c:pt>
                <c:pt idx="2">
                  <c:v>43174</c:v>
                </c:pt>
                <c:pt idx="3">
                  <c:v>43205</c:v>
                </c:pt>
                <c:pt idx="4">
                  <c:v>43235</c:v>
                </c:pt>
                <c:pt idx="5">
                  <c:v>43266</c:v>
                </c:pt>
                <c:pt idx="6">
                  <c:v>43296</c:v>
                </c:pt>
                <c:pt idx="7">
                  <c:v>43327</c:v>
                </c:pt>
                <c:pt idx="8">
                  <c:v>43358</c:v>
                </c:pt>
                <c:pt idx="9">
                  <c:v>43388</c:v>
                </c:pt>
                <c:pt idx="10">
                  <c:v>43419</c:v>
                </c:pt>
                <c:pt idx="11">
                  <c:v>43449</c:v>
                </c:pt>
              </c:numCache>
            </c:numRef>
          </c:xVal>
          <c:yVal>
            <c:numRef>
              <c:f>Sheet2!$G$62:$G$73</c:f>
              <c:numCache>
                <c:formatCode>0</c:formatCode>
                <c:ptCount val="12"/>
                <c:pt idx="0">
                  <c:v>9314.4631553803811</c:v>
                </c:pt>
                <c:pt idx="1">
                  <c:v>19757.952147776556</c:v>
                </c:pt>
                <c:pt idx="2">
                  <c:v>2822.5645925395202</c:v>
                </c:pt>
                <c:pt idx="3">
                  <c:v>846.76937776185525</c:v>
                </c:pt>
                <c:pt idx="4">
                  <c:v>141.12822962697561</c:v>
                </c:pt>
                <c:pt idx="5">
                  <c:v>84.676937776184928</c:v>
                </c:pt>
                <c:pt idx="6">
                  <c:v>56.451291850790049</c:v>
                </c:pt>
                <c:pt idx="7">
                  <c:v>56.451291850790049</c:v>
                </c:pt>
                <c:pt idx="8">
                  <c:v>42.338468888092571</c:v>
                </c:pt>
                <c:pt idx="9">
                  <c:v>56.451291850790049</c:v>
                </c:pt>
                <c:pt idx="10">
                  <c:v>28.225645925395089</c:v>
                </c:pt>
                <c:pt idx="11">
                  <c:v>28.225645925395089</c:v>
                </c:pt>
              </c:numCache>
            </c:numRef>
          </c:yVal>
          <c:extLst xmlns:c16r2="http://schemas.microsoft.com/office/drawing/2015/06/chart">
            <c:ext xmlns:c16="http://schemas.microsoft.com/office/drawing/2014/chart" uri="{C3380CC4-5D6E-409C-BE32-E72D297353CC}">
              <c16:uniqueId val="{00000001-6349-4AB2-8102-B4F31DE3C476}"/>
            </c:ext>
          </c:extLst>
        </c:ser>
        <c:dLbls/>
        <c:axId val="61739392"/>
        <c:axId val="61740928"/>
      </c:scatterChart>
      <c:valAx>
        <c:axId val="61739392"/>
        <c:scaling>
          <c:orientation val="minMax"/>
          <c:max val="43460"/>
          <c:min val="43080"/>
        </c:scaling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m/d;@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en-US"/>
          </a:p>
        </c:txPr>
        <c:crossAx val="61740928"/>
        <c:crosses val="autoZero"/>
        <c:crossBetween val="midCat"/>
        <c:majorUnit val="60"/>
      </c:valAx>
      <c:valAx>
        <c:axId val="61740928"/>
        <c:scaling>
          <c:logBase val="10"/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vert="horz"/>
              <a:lstStyle/>
              <a:p>
                <a:pPr>
                  <a:defRPr b="0"/>
                </a:pPr>
                <a:r>
                  <a:rPr lang="en-US" b="0"/>
                  <a:t>Chloride (mg/L)</a:t>
                </a:r>
              </a:p>
            </c:rich>
          </c:tx>
          <c:layout/>
          <c:spPr>
            <a:noFill/>
            <a:ln>
              <a:noFill/>
            </a:ln>
            <a:effectLst/>
          </c:spPr>
        </c:title>
        <c:numFmt formatCode="0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en-US"/>
          </a:p>
        </c:txPr>
        <c:crossAx val="61739392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en-US"/>
        </a:p>
      </c:txPr>
    </c:legend>
    <c:plotVisOnly val="1"/>
    <c:dispBlanksAs val="gap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sz="1800"/>
      </a:pPr>
      <a:endParaRPr lang="en-US"/>
    </a:p>
  </c:txPr>
  <c:externalData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800" dirty="0" smtClean="0"/>
              <a:t>Chloride concentrations by land use</a:t>
            </a:r>
            <a:endParaRPr lang="en-US" sz="2800" dirty="0"/>
          </a:p>
        </c:rich>
      </c:tx>
      <c:layout>
        <c:manualLayout>
          <c:xMode val="edge"/>
          <c:yMode val="edge"/>
          <c:x val="0.20963505156935031"/>
          <c:y val="2.3578392013056476E-2"/>
        </c:manualLayout>
      </c:layout>
      <c:spPr>
        <a:noFill/>
        <a:ln>
          <a:noFill/>
        </a:ln>
        <a:effectLst/>
      </c:spPr>
    </c:title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Median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Commercial/industrial (N=43)</c:v>
                </c:pt>
                <c:pt idx="1">
                  <c:v>Sewered residential n=50)</c:v>
                </c:pt>
                <c:pt idx="2">
                  <c:v>Residential SSTS (n=51)</c:v>
                </c:pt>
                <c:pt idx="3">
                  <c:v>Agricultural n=113)</c:v>
                </c:pt>
                <c:pt idx="4">
                  <c:v>Undeveloped (n=50)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81.8</c:v>
                </c:pt>
                <c:pt idx="1">
                  <c:v>44.6</c:v>
                </c:pt>
                <c:pt idx="2">
                  <c:v>16.100000000000001</c:v>
                </c:pt>
                <c:pt idx="3">
                  <c:v>14.1</c:v>
                </c:pt>
                <c:pt idx="4">
                  <c:v>1.1000000000000001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093-4B17-BF90-93C25AEEE05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Maximum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Commercial/industrial (N=43)</c:v>
                </c:pt>
                <c:pt idx="1">
                  <c:v>Sewered residential n=50)</c:v>
                </c:pt>
                <c:pt idx="2">
                  <c:v>Residential SSTS (n=51)</c:v>
                </c:pt>
                <c:pt idx="3">
                  <c:v>Agricultural n=113)</c:v>
                </c:pt>
                <c:pt idx="4">
                  <c:v>Undeveloped (n=50)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790</c:v>
                </c:pt>
                <c:pt idx="1">
                  <c:v>463</c:v>
                </c:pt>
                <c:pt idx="2">
                  <c:v>429</c:v>
                </c:pt>
                <c:pt idx="3">
                  <c:v>308</c:v>
                </c:pt>
                <c:pt idx="4">
                  <c:v>97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093-4B17-BF90-93C25AEEE05C}"/>
            </c:ext>
          </c:extLst>
        </c:ser>
        <c:dLbls/>
        <c:gapWidth val="219"/>
        <c:overlap val="-27"/>
        <c:axId val="65143552"/>
        <c:axId val="65145088"/>
      </c:barChart>
      <c:catAx>
        <c:axId val="65143552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5145088"/>
        <c:crosses val="autoZero"/>
        <c:auto val="1"/>
        <c:lblAlgn val="ctr"/>
        <c:lblOffset val="100"/>
      </c:catAx>
      <c:valAx>
        <c:axId val="65145088"/>
        <c:scaling>
          <c:orientation val="minMax"/>
          <c:max val="1000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2000" dirty="0" smtClean="0"/>
                  <a:t>Cl (mg/L)</a:t>
                </a:r>
                <a:endParaRPr lang="en-US" sz="2000" dirty="0"/>
              </a:p>
            </c:rich>
          </c:tx>
          <c:layout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5143552"/>
        <c:crosses val="autoZero"/>
        <c:crossBetween val="between"/>
        <c:majorUnit val="250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72323813296469264"/>
          <c:y val="0.88662972373982873"/>
          <c:w val="0.27676186703530758"/>
          <c:h val="6.6463444143033651E-2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</c:chart>
  <c:spPr>
    <a:solidFill>
      <a:schemeClr val="accent3">
        <a:lumMod val="20000"/>
        <a:lumOff val="80000"/>
      </a:scheme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Sheet3!$AF$1</c:f>
              <c:strCache>
                <c:ptCount val="1"/>
                <c:pt idx="0">
                  <c:v>Median rank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Sheet3!$AE$2:$AE$5</c:f>
              <c:strCache>
                <c:ptCount val="4"/>
                <c:pt idx="0">
                  <c:v>winter</c:v>
                </c:pt>
                <c:pt idx="1">
                  <c:v>spring</c:v>
                </c:pt>
                <c:pt idx="2">
                  <c:v>summer</c:v>
                </c:pt>
                <c:pt idx="3">
                  <c:v>fall</c:v>
                </c:pt>
              </c:strCache>
            </c:strRef>
          </c:cat>
          <c:val>
            <c:numRef>
              <c:f>Sheet3!$AF$2:$AF$5</c:f>
              <c:numCache>
                <c:formatCode>General</c:formatCode>
                <c:ptCount val="4"/>
                <c:pt idx="0">
                  <c:v>22</c:v>
                </c:pt>
                <c:pt idx="1">
                  <c:v>22</c:v>
                </c:pt>
                <c:pt idx="2">
                  <c:v>27</c:v>
                </c:pt>
                <c:pt idx="3">
                  <c:v>31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4ED-46E9-B852-BA76E57C8D94}"/>
            </c:ext>
          </c:extLst>
        </c:ser>
        <c:dLbls/>
        <c:gapWidth val="219"/>
        <c:overlap val="-27"/>
        <c:axId val="65212800"/>
        <c:axId val="65214336"/>
      </c:barChart>
      <c:catAx>
        <c:axId val="65212800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5214336"/>
        <c:crosses val="autoZero"/>
        <c:auto val="1"/>
        <c:lblAlgn val="ctr"/>
        <c:lblOffset val="100"/>
      </c:catAx>
      <c:valAx>
        <c:axId val="65214336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Median rank of Cl concentration</a:t>
                </a:r>
              </a:p>
            </c:rich>
          </c:tx>
          <c:layout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52128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solidFill>
      <a:schemeClr val="accent3">
        <a:lumMod val="20000"/>
        <a:lumOff val="80000"/>
      </a:schemeClr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sz="20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lineMarker"/>
        <c:ser>
          <c:idx val="0"/>
          <c:order val="0"/>
          <c:tx>
            <c:strRef>
              <c:f>Sheet1!$B$1</c:f>
              <c:strCache>
                <c:ptCount val="1"/>
                <c:pt idx="0">
                  <c:v>High application rate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Sheet1!$A$2:$A$4</c:f>
              <c:numCache>
                <c:formatCode>d\-mmm</c:formatCode>
                <c:ptCount val="3"/>
                <c:pt idx="0">
                  <c:v>43586</c:v>
                </c:pt>
                <c:pt idx="1">
                  <c:v>43692</c:v>
                </c:pt>
                <c:pt idx="2">
                  <c:v>43770</c:v>
                </c:pt>
              </c:numCache>
            </c:numRef>
          </c:xVal>
          <c:yVal>
            <c:numRef>
              <c:f>Sheet1!$B$2:$B$4</c:f>
              <c:numCache>
                <c:formatCode>General</c:formatCode>
                <c:ptCount val="3"/>
                <c:pt idx="0">
                  <c:v>370</c:v>
                </c:pt>
                <c:pt idx="1">
                  <c:v>92</c:v>
                </c:pt>
                <c:pt idx="2">
                  <c:v>78</c:v>
                </c:pt>
              </c:numCache>
            </c:numRef>
          </c:yVal>
          <c:extLst xmlns:c16r2="http://schemas.microsoft.com/office/drawing/2015/06/chart">
            <c:ext xmlns:c16="http://schemas.microsoft.com/office/drawing/2014/chart" uri="{C3380CC4-5D6E-409C-BE32-E72D297353CC}">
              <c16:uniqueId val="{00000000-3C5F-460D-9CF9-76E38B9365D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Low application rate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Sheet1!$A$2:$A$4</c:f>
              <c:numCache>
                <c:formatCode>d\-mmm</c:formatCode>
                <c:ptCount val="3"/>
                <c:pt idx="0">
                  <c:v>43586</c:v>
                </c:pt>
                <c:pt idx="1">
                  <c:v>43692</c:v>
                </c:pt>
                <c:pt idx="2">
                  <c:v>43770</c:v>
                </c:pt>
              </c:numCache>
            </c:numRef>
          </c:xVal>
          <c:yVal>
            <c:numRef>
              <c:f>Sheet1!$C$2:$C$4</c:f>
              <c:numCache>
                <c:formatCode>General</c:formatCode>
                <c:ptCount val="3"/>
                <c:pt idx="0">
                  <c:v>45.8</c:v>
                </c:pt>
                <c:pt idx="1">
                  <c:v>39.5</c:v>
                </c:pt>
                <c:pt idx="2">
                  <c:v>11</c:v>
                </c:pt>
              </c:numCache>
            </c:numRef>
          </c:yVal>
          <c:extLst xmlns:c16r2="http://schemas.microsoft.com/office/drawing/2015/06/chart">
            <c:ext xmlns:c16="http://schemas.microsoft.com/office/drawing/2014/chart" uri="{C3380CC4-5D6E-409C-BE32-E72D297353CC}">
              <c16:uniqueId val="{00000001-3C5F-460D-9CF9-76E38B9365D5}"/>
            </c:ext>
          </c:extLst>
        </c:ser>
        <c:dLbls/>
        <c:axId val="61718528"/>
        <c:axId val="61720064"/>
      </c:scatterChart>
      <c:valAx>
        <c:axId val="61718528"/>
        <c:scaling>
          <c:orientation val="minMax"/>
        </c:scaling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d\-mmm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1720064"/>
        <c:crosses val="autoZero"/>
        <c:crossBetween val="midCat"/>
      </c:valAx>
      <c:valAx>
        <c:axId val="61720064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/>
                  <a:t>Chloride </a:t>
                </a:r>
                <a:r>
                  <a:rPr lang="en-US" dirty="0" smtClean="0"/>
                  <a:t>(</a:t>
                </a:r>
                <a:r>
                  <a:rPr lang="en-US" dirty="0"/>
                  <a:t>mg/L)</a:t>
                </a:r>
              </a:p>
            </c:rich>
          </c:tx>
          <c:layout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1718528"/>
        <c:crosses val="autoZero"/>
        <c:crossBetween val="midCat"/>
        <c:majorUnit val="100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</c:chart>
  <c:spPr>
    <a:solidFill>
      <a:schemeClr val="accent1">
        <a:lumMod val="20000"/>
        <a:lumOff val="80000"/>
      </a:schemeClr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sz="1800"/>
      </a:pPr>
      <a:endParaRPr lang="en-US"/>
    </a:p>
  </c:txPr>
  <c:externalData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plotArea>
      <c:layout/>
      <c:scatterChart>
        <c:scatterStyle val="lineMarker"/>
        <c:ser>
          <c:idx val="0"/>
          <c:order val="0"/>
          <c:tx>
            <c:strRef>
              <c:f>Sheet3!$B$2</c:f>
              <c:strCache>
                <c:ptCount val="1"/>
                <c:pt idx="0">
                  <c:v>Runoff</c:v>
                </c:pt>
              </c:strCache>
            </c:strRef>
          </c:tx>
          <c:spPr>
            <a:ln w="19050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Sheet3!$A$3:$A$9</c:f>
              <c:numCache>
                <c:formatCode>m/d/yyyy</c:formatCode>
                <c:ptCount val="7"/>
                <c:pt idx="0">
                  <c:v>39401</c:v>
                </c:pt>
                <c:pt idx="1">
                  <c:v>39425</c:v>
                </c:pt>
                <c:pt idx="2">
                  <c:v>39464</c:v>
                </c:pt>
                <c:pt idx="3">
                  <c:v>39538</c:v>
                </c:pt>
                <c:pt idx="4">
                  <c:v>39541</c:v>
                </c:pt>
                <c:pt idx="5">
                  <c:v>39549</c:v>
                </c:pt>
                <c:pt idx="6">
                  <c:v>39595</c:v>
                </c:pt>
              </c:numCache>
            </c:numRef>
          </c:xVal>
          <c:yVal>
            <c:numRef>
              <c:f>Sheet3!$B$3:$B$9</c:f>
              <c:numCache>
                <c:formatCode>General</c:formatCode>
                <c:ptCount val="7"/>
                <c:pt idx="0">
                  <c:v>3.84</c:v>
                </c:pt>
                <c:pt idx="1">
                  <c:v>2799</c:v>
                </c:pt>
                <c:pt idx="2">
                  <c:v>8521</c:v>
                </c:pt>
                <c:pt idx="3">
                  <c:v>35.5</c:v>
                </c:pt>
                <c:pt idx="4">
                  <c:v>6.38</c:v>
                </c:pt>
                <c:pt idx="5">
                  <c:v>44</c:v>
                </c:pt>
              </c:numCache>
            </c:numRef>
          </c:yVal>
          <c:extLst xmlns:c16r2="http://schemas.microsoft.com/office/drawing/2015/06/chart">
            <c:ext xmlns:c16="http://schemas.microsoft.com/office/drawing/2014/chart" uri="{C3380CC4-5D6E-409C-BE32-E72D297353CC}">
              <c16:uniqueId val="{00000000-7EA4-454D-93C5-F92737D1837A}"/>
            </c:ext>
          </c:extLst>
        </c:ser>
        <c:dLbls/>
        <c:axId val="57732096"/>
        <c:axId val="63189760"/>
      </c:scatterChart>
      <c:valAx>
        <c:axId val="57732096"/>
        <c:scaling>
          <c:orientation val="minMax"/>
          <c:min val="39400"/>
        </c:scaling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m/d/yyyy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189760"/>
        <c:crosses val="autoZero"/>
        <c:crossBetween val="midCat"/>
      </c:valAx>
      <c:valAx>
        <c:axId val="63189760"/>
        <c:scaling>
          <c:logBase val="10"/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773209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plotArea>
      <c:layout/>
      <c:scatterChart>
        <c:scatterStyle val="lineMarker"/>
        <c:ser>
          <c:idx val="0"/>
          <c:order val="0"/>
          <c:tx>
            <c:strRef>
              <c:f>Sheet3!$B$2</c:f>
              <c:strCache>
                <c:ptCount val="1"/>
                <c:pt idx="0">
                  <c:v>Runoff</c:v>
                </c:pt>
              </c:strCache>
            </c:strRef>
          </c:tx>
          <c:spPr>
            <a:ln w="19050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Sheet3!$A$3:$A$9</c:f>
              <c:numCache>
                <c:formatCode>m/d/yyyy</c:formatCode>
                <c:ptCount val="7"/>
                <c:pt idx="0">
                  <c:v>39401</c:v>
                </c:pt>
                <c:pt idx="1">
                  <c:v>39425</c:v>
                </c:pt>
                <c:pt idx="2">
                  <c:v>39464</c:v>
                </c:pt>
                <c:pt idx="3">
                  <c:v>39538</c:v>
                </c:pt>
                <c:pt idx="4">
                  <c:v>39541</c:v>
                </c:pt>
                <c:pt idx="5">
                  <c:v>39549</c:v>
                </c:pt>
                <c:pt idx="6">
                  <c:v>39595</c:v>
                </c:pt>
              </c:numCache>
            </c:numRef>
          </c:xVal>
          <c:yVal>
            <c:numRef>
              <c:f>Sheet3!$B$3:$B$9</c:f>
              <c:numCache>
                <c:formatCode>General</c:formatCode>
                <c:ptCount val="7"/>
                <c:pt idx="0">
                  <c:v>3.84</c:v>
                </c:pt>
                <c:pt idx="1">
                  <c:v>2799</c:v>
                </c:pt>
                <c:pt idx="2">
                  <c:v>8521</c:v>
                </c:pt>
                <c:pt idx="3">
                  <c:v>35.5</c:v>
                </c:pt>
                <c:pt idx="4">
                  <c:v>6.38</c:v>
                </c:pt>
                <c:pt idx="5">
                  <c:v>44</c:v>
                </c:pt>
              </c:numCache>
            </c:numRef>
          </c:yVal>
          <c:extLst xmlns:c16r2="http://schemas.microsoft.com/office/drawing/2015/06/chart">
            <c:ext xmlns:c16="http://schemas.microsoft.com/office/drawing/2014/chart" uri="{C3380CC4-5D6E-409C-BE32-E72D297353CC}">
              <c16:uniqueId val="{00000000-702C-40CD-ABE5-B85AEE880E16}"/>
            </c:ext>
          </c:extLst>
        </c:ser>
        <c:ser>
          <c:idx val="1"/>
          <c:order val="1"/>
          <c:tx>
            <c:strRef>
              <c:f>Sheet3!$C$2</c:f>
              <c:strCache>
                <c:ptCount val="1"/>
                <c:pt idx="0">
                  <c:v>Lys - 0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Sheet3!$A$3:$A$9</c:f>
              <c:numCache>
                <c:formatCode>m/d/yyyy</c:formatCode>
                <c:ptCount val="7"/>
                <c:pt idx="0">
                  <c:v>39401</c:v>
                </c:pt>
                <c:pt idx="1">
                  <c:v>39425</c:v>
                </c:pt>
                <c:pt idx="2">
                  <c:v>39464</c:v>
                </c:pt>
                <c:pt idx="3">
                  <c:v>39538</c:v>
                </c:pt>
                <c:pt idx="4">
                  <c:v>39541</c:v>
                </c:pt>
                <c:pt idx="5">
                  <c:v>39549</c:v>
                </c:pt>
                <c:pt idx="6">
                  <c:v>39595</c:v>
                </c:pt>
              </c:numCache>
            </c:numRef>
          </c:xVal>
          <c:yVal>
            <c:numRef>
              <c:f>Sheet3!$C$3:$C$9</c:f>
              <c:numCache>
                <c:formatCode>General</c:formatCode>
                <c:ptCount val="7"/>
                <c:pt idx="0">
                  <c:v>6.05</c:v>
                </c:pt>
                <c:pt idx="1">
                  <c:v>7.85</c:v>
                </c:pt>
                <c:pt idx="2">
                  <c:v>394</c:v>
                </c:pt>
                <c:pt idx="3">
                  <c:v>65.2</c:v>
                </c:pt>
                <c:pt idx="5">
                  <c:v>47.4</c:v>
                </c:pt>
                <c:pt idx="6">
                  <c:v>9.2000000000000011</c:v>
                </c:pt>
              </c:numCache>
            </c:numRef>
          </c:yVal>
          <c:extLst xmlns:c16r2="http://schemas.microsoft.com/office/drawing/2015/06/chart">
            <c:ext xmlns:c16="http://schemas.microsoft.com/office/drawing/2014/chart" uri="{C3380CC4-5D6E-409C-BE32-E72D297353CC}">
              <c16:uniqueId val="{00000001-702C-40CD-ABE5-B85AEE880E16}"/>
            </c:ext>
          </c:extLst>
        </c:ser>
        <c:ser>
          <c:idx val="2"/>
          <c:order val="2"/>
          <c:tx>
            <c:strRef>
              <c:f>Sheet3!$D$2</c:f>
              <c:strCache>
                <c:ptCount val="1"/>
                <c:pt idx="0">
                  <c:v>Lys - 4</c:v>
                </c:pt>
              </c:strCache>
            </c:strRef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xVal>
            <c:numRef>
              <c:f>Sheet3!$A$3:$A$9</c:f>
              <c:numCache>
                <c:formatCode>m/d/yyyy</c:formatCode>
                <c:ptCount val="7"/>
                <c:pt idx="0">
                  <c:v>39401</c:v>
                </c:pt>
                <c:pt idx="1">
                  <c:v>39425</c:v>
                </c:pt>
                <c:pt idx="2">
                  <c:v>39464</c:v>
                </c:pt>
                <c:pt idx="3">
                  <c:v>39538</c:v>
                </c:pt>
                <c:pt idx="4">
                  <c:v>39541</c:v>
                </c:pt>
                <c:pt idx="5">
                  <c:v>39549</c:v>
                </c:pt>
                <c:pt idx="6">
                  <c:v>39595</c:v>
                </c:pt>
              </c:numCache>
            </c:numRef>
          </c:xVal>
          <c:yVal>
            <c:numRef>
              <c:f>Sheet3!$D$3:$D$9</c:f>
              <c:numCache>
                <c:formatCode>General</c:formatCode>
                <c:ptCount val="7"/>
                <c:pt idx="0">
                  <c:v>2.8899999999999997</c:v>
                </c:pt>
                <c:pt idx="1">
                  <c:v>1.42</c:v>
                </c:pt>
                <c:pt idx="2">
                  <c:v>398</c:v>
                </c:pt>
                <c:pt idx="3">
                  <c:v>376</c:v>
                </c:pt>
                <c:pt idx="4">
                  <c:v>382</c:v>
                </c:pt>
                <c:pt idx="5">
                  <c:v>319</c:v>
                </c:pt>
                <c:pt idx="6">
                  <c:v>159</c:v>
                </c:pt>
              </c:numCache>
            </c:numRef>
          </c:yVal>
          <c:extLst xmlns:c16r2="http://schemas.microsoft.com/office/drawing/2015/06/chart">
            <c:ext xmlns:c16="http://schemas.microsoft.com/office/drawing/2014/chart" uri="{C3380CC4-5D6E-409C-BE32-E72D297353CC}">
              <c16:uniqueId val="{00000002-702C-40CD-ABE5-B85AEE880E16}"/>
            </c:ext>
          </c:extLst>
        </c:ser>
        <c:ser>
          <c:idx val="3"/>
          <c:order val="3"/>
          <c:tx>
            <c:strRef>
              <c:f>Sheet3!$E$2</c:f>
              <c:strCache>
                <c:ptCount val="1"/>
                <c:pt idx="0">
                  <c:v>Lys - 8</c:v>
                </c:pt>
              </c:strCache>
            </c:strRef>
          </c:tx>
          <c:spPr>
            <a:ln w="19050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xVal>
            <c:numRef>
              <c:f>Sheet3!$A$3:$A$9</c:f>
              <c:numCache>
                <c:formatCode>m/d/yyyy</c:formatCode>
                <c:ptCount val="7"/>
                <c:pt idx="0">
                  <c:v>39401</c:v>
                </c:pt>
                <c:pt idx="1">
                  <c:v>39425</c:v>
                </c:pt>
                <c:pt idx="2">
                  <c:v>39464</c:v>
                </c:pt>
                <c:pt idx="3">
                  <c:v>39538</c:v>
                </c:pt>
                <c:pt idx="4">
                  <c:v>39541</c:v>
                </c:pt>
                <c:pt idx="5">
                  <c:v>39549</c:v>
                </c:pt>
                <c:pt idx="6">
                  <c:v>39595</c:v>
                </c:pt>
              </c:numCache>
            </c:numRef>
          </c:xVal>
          <c:yVal>
            <c:numRef>
              <c:f>Sheet3!$E$3:$E$9</c:f>
              <c:numCache>
                <c:formatCode>General</c:formatCode>
                <c:ptCount val="7"/>
                <c:pt idx="1">
                  <c:v>1.53</c:v>
                </c:pt>
                <c:pt idx="2">
                  <c:v>440</c:v>
                </c:pt>
                <c:pt idx="3">
                  <c:v>310</c:v>
                </c:pt>
                <c:pt idx="4">
                  <c:v>365</c:v>
                </c:pt>
                <c:pt idx="5">
                  <c:v>325</c:v>
                </c:pt>
                <c:pt idx="6">
                  <c:v>24.5</c:v>
                </c:pt>
              </c:numCache>
            </c:numRef>
          </c:yVal>
          <c:extLst xmlns:c16r2="http://schemas.microsoft.com/office/drawing/2015/06/chart">
            <c:ext xmlns:c16="http://schemas.microsoft.com/office/drawing/2014/chart" uri="{C3380CC4-5D6E-409C-BE32-E72D297353CC}">
              <c16:uniqueId val="{00000003-702C-40CD-ABE5-B85AEE880E16}"/>
            </c:ext>
          </c:extLst>
        </c:ser>
        <c:dLbls/>
        <c:axId val="63403136"/>
        <c:axId val="63404672"/>
      </c:scatterChart>
      <c:valAx>
        <c:axId val="63403136"/>
        <c:scaling>
          <c:orientation val="minMax"/>
          <c:min val="39400"/>
        </c:scaling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m/d/yyyy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404672"/>
        <c:crosses val="autoZero"/>
        <c:crossBetween val="midCat"/>
      </c:valAx>
      <c:valAx>
        <c:axId val="63404672"/>
        <c:scaling>
          <c:logBase val="10"/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40313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plotArea>
      <c:layout/>
      <c:scatterChart>
        <c:scatterStyle val="lineMarker"/>
        <c:ser>
          <c:idx val="0"/>
          <c:order val="0"/>
          <c:tx>
            <c:strRef>
              <c:f>Sheet3!$B$2</c:f>
              <c:strCache>
                <c:ptCount val="1"/>
                <c:pt idx="0">
                  <c:v>Runoff</c:v>
                </c:pt>
              </c:strCache>
            </c:strRef>
          </c:tx>
          <c:spPr>
            <a:ln w="19050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Sheet3!$A$3:$A$9</c:f>
              <c:numCache>
                <c:formatCode>m/d/yyyy</c:formatCode>
                <c:ptCount val="7"/>
                <c:pt idx="0">
                  <c:v>39401</c:v>
                </c:pt>
                <c:pt idx="1">
                  <c:v>39425</c:v>
                </c:pt>
                <c:pt idx="2">
                  <c:v>39464</c:v>
                </c:pt>
                <c:pt idx="3">
                  <c:v>39538</c:v>
                </c:pt>
                <c:pt idx="4">
                  <c:v>39541</c:v>
                </c:pt>
                <c:pt idx="5">
                  <c:v>39549</c:v>
                </c:pt>
                <c:pt idx="6">
                  <c:v>39595</c:v>
                </c:pt>
              </c:numCache>
            </c:numRef>
          </c:xVal>
          <c:yVal>
            <c:numRef>
              <c:f>Sheet3!$B$3:$B$9</c:f>
              <c:numCache>
                <c:formatCode>General</c:formatCode>
                <c:ptCount val="7"/>
                <c:pt idx="0">
                  <c:v>3.84</c:v>
                </c:pt>
                <c:pt idx="1">
                  <c:v>2799</c:v>
                </c:pt>
                <c:pt idx="2">
                  <c:v>8521</c:v>
                </c:pt>
                <c:pt idx="3">
                  <c:v>35.5</c:v>
                </c:pt>
                <c:pt idx="4">
                  <c:v>6.38</c:v>
                </c:pt>
                <c:pt idx="5">
                  <c:v>44</c:v>
                </c:pt>
              </c:numCache>
            </c:numRef>
          </c:yVal>
          <c:extLst xmlns:c16r2="http://schemas.microsoft.com/office/drawing/2015/06/chart">
            <c:ext xmlns:c16="http://schemas.microsoft.com/office/drawing/2014/chart" uri="{C3380CC4-5D6E-409C-BE32-E72D297353CC}">
              <c16:uniqueId val="{00000000-0472-43C4-AEA0-C40F5A089211}"/>
            </c:ext>
          </c:extLst>
        </c:ser>
        <c:ser>
          <c:idx val="1"/>
          <c:order val="1"/>
          <c:tx>
            <c:strRef>
              <c:f>Sheet3!$C$2</c:f>
              <c:strCache>
                <c:ptCount val="1"/>
                <c:pt idx="0">
                  <c:v>Lys - 0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Sheet3!$A$3:$A$9</c:f>
              <c:numCache>
                <c:formatCode>m/d/yyyy</c:formatCode>
                <c:ptCount val="7"/>
                <c:pt idx="0">
                  <c:v>39401</c:v>
                </c:pt>
                <c:pt idx="1">
                  <c:v>39425</c:v>
                </c:pt>
                <c:pt idx="2">
                  <c:v>39464</c:v>
                </c:pt>
                <c:pt idx="3">
                  <c:v>39538</c:v>
                </c:pt>
                <c:pt idx="4">
                  <c:v>39541</c:v>
                </c:pt>
                <c:pt idx="5">
                  <c:v>39549</c:v>
                </c:pt>
                <c:pt idx="6">
                  <c:v>39595</c:v>
                </c:pt>
              </c:numCache>
            </c:numRef>
          </c:xVal>
          <c:yVal>
            <c:numRef>
              <c:f>Sheet3!$C$3:$C$9</c:f>
              <c:numCache>
                <c:formatCode>General</c:formatCode>
                <c:ptCount val="7"/>
                <c:pt idx="0">
                  <c:v>6.05</c:v>
                </c:pt>
                <c:pt idx="1">
                  <c:v>7.85</c:v>
                </c:pt>
                <c:pt idx="2">
                  <c:v>394</c:v>
                </c:pt>
                <c:pt idx="3">
                  <c:v>65.2</c:v>
                </c:pt>
                <c:pt idx="5">
                  <c:v>47.4</c:v>
                </c:pt>
                <c:pt idx="6">
                  <c:v>9.2000000000000011</c:v>
                </c:pt>
              </c:numCache>
            </c:numRef>
          </c:yVal>
          <c:extLst xmlns:c16r2="http://schemas.microsoft.com/office/drawing/2015/06/chart">
            <c:ext xmlns:c16="http://schemas.microsoft.com/office/drawing/2014/chart" uri="{C3380CC4-5D6E-409C-BE32-E72D297353CC}">
              <c16:uniqueId val="{00000001-0472-43C4-AEA0-C40F5A089211}"/>
            </c:ext>
          </c:extLst>
        </c:ser>
        <c:ser>
          <c:idx val="2"/>
          <c:order val="2"/>
          <c:tx>
            <c:strRef>
              <c:f>Sheet3!$D$2</c:f>
              <c:strCache>
                <c:ptCount val="1"/>
                <c:pt idx="0">
                  <c:v>Lys - 4</c:v>
                </c:pt>
              </c:strCache>
            </c:strRef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xVal>
            <c:numRef>
              <c:f>Sheet3!$A$3:$A$9</c:f>
              <c:numCache>
                <c:formatCode>m/d/yyyy</c:formatCode>
                <c:ptCount val="7"/>
                <c:pt idx="0">
                  <c:v>39401</c:v>
                </c:pt>
                <c:pt idx="1">
                  <c:v>39425</c:v>
                </c:pt>
                <c:pt idx="2">
                  <c:v>39464</c:v>
                </c:pt>
                <c:pt idx="3">
                  <c:v>39538</c:v>
                </c:pt>
                <c:pt idx="4">
                  <c:v>39541</c:v>
                </c:pt>
                <c:pt idx="5">
                  <c:v>39549</c:v>
                </c:pt>
                <c:pt idx="6">
                  <c:v>39595</c:v>
                </c:pt>
              </c:numCache>
            </c:numRef>
          </c:xVal>
          <c:yVal>
            <c:numRef>
              <c:f>Sheet3!$D$3:$D$9</c:f>
              <c:numCache>
                <c:formatCode>General</c:formatCode>
                <c:ptCount val="7"/>
                <c:pt idx="0">
                  <c:v>2.8899999999999997</c:v>
                </c:pt>
                <c:pt idx="1">
                  <c:v>1.42</c:v>
                </c:pt>
                <c:pt idx="2">
                  <c:v>398</c:v>
                </c:pt>
                <c:pt idx="3">
                  <c:v>376</c:v>
                </c:pt>
                <c:pt idx="4">
                  <c:v>382</c:v>
                </c:pt>
                <c:pt idx="5">
                  <c:v>319</c:v>
                </c:pt>
                <c:pt idx="6">
                  <c:v>159</c:v>
                </c:pt>
              </c:numCache>
            </c:numRef>
          </c:yVal>
          <c:extLst xmlns:c16r2="http://schemas.microsoft.com/office/drawing/2015/06/chart">
            <c:ext xmlns:c16="http://schemas.microsoft.com/office/drawing/2014/chart" uri="{C3380CC4-5D6E-409C-BE32-E72D297353CC}">
              <c16:uniqueId val="{00000002-0472-43C4-AEA0-C40F5A089211}"/>
            </c:ext>
          </c:extLst>
        </c:ser>
        <c:ser>
          <c:idx val="3"/>
          <c:order val="3"/>
          <c:tx>
            <c:strRef>
              <c:f>Sheet3!$E$2</c:f>
              <c:strCache>
                <c:ptCount val="1"/>
                <c:pt idx="0">
                  <c:v>Lys - 8</c:v>
                </c:pt>
              </c:strCache>
            </c:strRef>
          </c:tx>
          <c:spPr>
            <a:ln w="19050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xVal>
            <c:numRef>
              <c:f>Sheet3!$A$3:$A$9</c:f>
              <c:numCache>
                <c:formatCode>m/d/yyyy</c:formatCode>
                <c:ptCount val="7"/>
                <c:pt idx="0">
                  <c:v>39401</c:v>
                </c:pt>
                <c:pt idx="1">
                  <c:v>39425</c:v>
                </c:pt>
                <c:pt idx="2">
                  <c:v>39464</c:v>
                </c:pt>
                <c:pt idx="3">
                  <c:v>39538</c:v>
                </c:pt>
                <c:pt idx="4">
                  <c:v>39541</c:v>
                </c:pt>
                <c:pt idx="5">
                  <c:v>39549</c:v>
                </c:pt>
                <c:pt idx="6">
                  <c:v>39595</c:v>
                </c:pt>
              </c:numCache>
            </c:numRef>
          </c:xVal>
          <c:yVal>
            <c:numRef>
              <c:f>Sheet3!$E$3:$E$9</c:f>
              <c:numCache>
                <c:formatCode>General</c:formatCode>
                <c:ptCount val="7"/>
                <c:pt idx="1">
                  <c:v>1.53</c:v>
                </c:pt>
                <c:pt idx="2">
                  <c:v>440</c:v>
                </c:pt>
                <c:pt idx="3">
                  <c:v>310</c:v>
                </c:pt>
                <c:pt idx="4">
                  <c:v>365</c:v>
                </c:pt>
                <c:pt idx="5">
                  <c:v>325</c:v>
                </c:pt>
                <c:pt idx="6">
                  <c:v>24.5</c:v>
                </c:pt>
              </c:numCache>
            </c:numRef>
          </c:yVal>
          <c:extLst xmlns:c16r2="http://schemas.microsoft.com/office/drawing/2015/06/chart">
            <c:ext xmlns:c16="http://schemas.microsoft.com/office/drawing/2014/chart" uri="{C3380CC4-5D6E-409C-BE32-E72D297353CC}">
              <c16:uniqueId val="{00000003-0472-43C4-AEA0-C40F5A089211}"/>
            </c:ext>
          </c:extLst>
        </c:ser>
        <c:ser>
          <c:idx val="4"/>
          <c:order val="4"/>
          <c:tx>
            <c:strRef>
              <c:f>Sheet3!$F$2</c:f>
              <c:strCache>
                <c:ptCount val="1"/>
                <c:pt idx="0">
                  <c:v>MW2</c:v>
                </c:pt>
              </c:strCache>
            </c:strRef>
          </c:tx>
          <c:spPr>
            <a:ln w="1905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xVal>
            <c:numRef>
              <c:f>Sheet3!$A$3:$A$9</c:f>
              <c:numCache>
                <c:formatCode>m/d/yyyy</c:formatCode>
                <c:ptCount val="7"/>
                <c:pt idx="0">
                  <c:v>39401</c:v>
                </c:pt>
                <c:pt idx="1">
                  <c:v>39425</c:v>
                </c:pt>
                <c:pt idx="2">
                  <c:v>39464</c:v>
                </c:pt>
                <c:pt idx="3">
                  <c:v>39538</c:v>
                </c:pt>
                <c:pt idx="4">
                  <c:v>39541</c:v>
                </c:pt>
                <c:pt idx="5">
                  <c:v>39549</c:v>
                </c:pt>
                <c:pt idx="6">
                  <c:v>39595</c:v>
                </c:pt>
              </c:numCache>
            </c:numRef>
          </c:xVal>
          <c:yVal>
            <c:numRef>
              <c:f>Sheet3!$F$3:$F$9</c:f>
              <c:numCache>
                <c:formatCode>General</c:formatCode>
                <c:ptCount val="7"/>
                <c:pt idx="0">
                  <c:v>24.4</c:v>
                </c:pt>
                <c:pt idx="1">
                  <c:v>3.38</c:v>
                </c:pt>
                <c:pt idx="2">
                  <c:v>53.3</c:v>
                </c:pt>
                <c:pt idx="3">
                  <c:v>290</c:v>
                </c:pt>
                <c:pt idx="4">
                  <c:v>294</c:v>
                </c:pt>
                <c:pt idx="5">
                  <c:v>276</c:v>
                </c:pt>
                <c:pt idx="6">
                  <c:v>104</c:v>
                </c:pt>
              </c:numCache>
            </c:numRef>
          </c:yVal>
          <c:extLst xmlns:c16r2="http://schemas.microsoft.com/office/drawing/2015/06/chart">
            <c:ext xmlns:c16="http://schemas.microsoft.com/office/drawing/2014/chart" uri="{C3380CC4-5D6E-409C-BE32-E72D297353CC}">
              <c16:uniqueId val="{00000004-0472-43C4-AEA0-C40F5A089211}"/>
            </c:ext>
          </c:extLst>
        </c:ser>
        <c:ser>
          <c:idx val="5"/>
          <c:order val="5"/>
          <c:tx>
            <c:strRef>
              <c:f>Sheet3!$G$2</c:f>
              <c:strCache>
                <c:ptCount val="1"/>
                <c:pt idx="0">
                  <c:v>MW3</c:v>
                </c:pt>
              </c:strCache>
            </c:strRef>
          </c:tx>
          <c:spPr>
            <a:ln w="19050" cap="rnd">
              <a:solidFill>
                <a:schemeClr val="tx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6"/>
                </a:solidFill>
              </a:ln>
              <a:effectLst/>
            </c:spPr>
          </c:marker>
          <c:xVal>
            <c:numRef>
              <c:f>Sheet3!$A$3:$A$9</c:f>
              <c:numCache>
                <c:formatCode>m/d/yyyy</c:formatCode>
                <c:ptCount val="7"/>
                <c:pt idx="0">
                  <c:v>39401</c:v>
                </c:pt>
                <c:pt idx="1">
                  <c:v>39425</c:v>
                </c:pt>
                <c:pt idx="2">
                  <c:v>39464</c:v>
                </c:pt>
                <c:pt idx="3">
                  <c:v>39538</c:v>
                </c:pt>
                <c:pt idx="4">
                  <c:v>39541</c:v>
                </c:pt>
                <c:pt idx="5">
                  <c:v>39549</c:v>
                </c:pt>
                <c:pt idx="6">
                  <c:v>39595</c:v>
                </c:pt>
              </c:numCache>
            </c:numRef>
          </c:xVal>
          <c:yVal>
            <c:numRef>
              <c:f>Sheet3!$G$3:$G$9</c:f>
              <c:numCache>
                <c:formatCode>General</c:formatCode>
                <c:ptCount val="7"/>
                <c:pt idx="0">
                  <c:v>120.4</c:v>
                </c:pt>
                <c:pt idx="1">
                  <c:v>94.5</c:v>
                </c:pt>
                <c:pt idx="2">
                  <c:v>83.1</c:v>
                </c:pt>
                <c:pt idx="3">
                  <c:v>80.7</c:v>
                </c:pt>
                <c:pt idx="4">
                  <c:v>61.5</c:v>
                </c:pt>
                <c:pt idx="5">
                  <c:v>69.5</c:v>
                </c:pt>
                <c:pt idx="6">
                  <c:v>90.8</c:v>
                </c:pt>
              </c:numCache>
            </c:numRef>
          </c:yVal>
          <c:extLst xmlns:c16r2="http://schemas.microsoft.com/office/drawing/2015/06/chart">
            <c:ext xmlns:c16="http://schemas.microsoft.com/office/drawing/2014/chart" uri="{C3380CC4-5D6E-409C-BE32-E72D297353CC}">
              <c16:uniqueId val="{00000005-0472-43C4-AEA0-C40F5A089211}"/>
            </c:ext>
          </c:extLst>
        </c:ser>
        <c:dLbls/>
        <c:axId val="63551744"/>
        <c:axId val="63565824"/>
      </c:scatterChart>
      <c:valAx>
        <c:axId val="63551744"/>
        <c:scaling>
          <c:orientation val="minMax"/>
          <c:min val="39400"/>
        </c:scaling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m/d/yyyy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565824"/>
        <c:crosses val="autoZero"/>
        <c:crossBetween val="midCat"/>
      </c:valAx>
      <c:valAx>
        <c:axId val="63565824"/>
        <c:scaling>
          <c:logBase val="10"/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55174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plotArea>
      <c:layout/>
      <c:scatterChart>
        <c:scatterStyle val="lineMarker"/>
        <c:ser>
          <c:idx val="0"/>
          <c:order val="0"/>
          <c:tx>
            <c:strRef>
              <c:f>Sheet3!$B$2</c:f>
              <c:strCache>
                <c:ptCount val="1"/>
                <c:pt idx="0">
                  <c:v>Runoff</c:v>
                </c:pt>
              </c:strCache>
            </c:strRef>
          </c:tx>
          <c:spPr>
            <a:ln w="19050" cap="rnd">
              <a:solidFill>
                <a:srgbClr val="0070C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Sheet3!$A$3:$A$9</c:f>
              <c:numCache>
                <c:formatCode>m/d/yyyy</c:formatCode>
                <c:ptCount val="7"/>
                <c:pt idx="0">
                  <c:v>39401</c:v>
                </c:pt>
                <c:pt idx="1">
                  <c:v>39425</c:v>
                </c:pt>
                <c:pt idx="2">
                  <c:v>39464</c:v>
                </c:pt>
                <c:pt idx="3">
                  <c:v>39538</c:v>
                </c:pt>
                <c:pt idx="4">
                  <c:v>39541</c:v>
                </c:pt>
                <c:pt idx="5">
                  <c:v>39549</c:v>
                </c:pt>
                <c:pt idx="6">
                  <c:v>39595</c:v>
                </c:pt>
              </c:numCache>
            </c:numRef>
          </c:xVal>
          <c:yVal>
            <c:numRef>
              <c:f>Sheet3!$B$3:$B$9</c:f>
              <c:numCache>
                <c:formatCode>General</c:formatCode>
                <c:ptCount val="7"/>
                <c:pt idx="0">
                  <c:v>3.84</c:v>
                </c:pt>
                <c:pt idx="1">
                  <c:v>2799</c:v>
                </c:pt>
                <c:pt idx="2">
                  <c:v>8521</c:v>
                </c:pt>
                <c:pt idx="3">
                  <c:v>35.5</c:v>
                </c:pt>
                <c:pt idx="4">
                  <c:v>6.38</c:v>
                </c:pt>
                <c:pt idx="5">
                  <c:v>44</c:v>
                </c:pt>
              </c:numCache>
            </c:numRef>
          </c:yVal>
          <c:extLst xmlns:c16r2="http://schemas.microsoft.com/office/drawing/2015/06/chart">
            <c:ext xmlns:c16="http://schemas.microsoft.com/office/drawing/2014/chart" uri="{C3380CC4-5D6E-409C-BE32-E72D297353CC}">
              <c16:uniqueId val="{00000000-63B1-4EA9-9ACA-1F8F395F43B5}"/>
            </c:ext>
          </c:extLst>
        </c:ser>
        <c:ser>
          <c:idx val="1"/>
          <c:order val="1"/>
          <c:tx>
            <c:strRef>
              <c:f>Sheet3!$C$2</c:f>
              <c:strCache>
                <c:ptCount val="1"/>
                <c:pt idx="0">
                  <c:v>Lys - 0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Sheet3!$A$3:$A$9</c:f>
              <c:numCache>
                <c:formatCode>m/d/yyyy</c:formatCode>
                <c:ptCount val="7"/>
                <c:pt idx="0">
                  <c:v>39401</c:v>
                </c:pt>
                <c:pt idx="1">
                  <c:v>39425</c:v>
                </c:pt>
                <c:pt idx="2">
                  <c:v>39464</c:v>
                </c:pt>
                <c:pt idx="3">
                  <c:v>39538</c:v>
                </c:pt>
                <c:pt idx="4">
                  <c:v>39541</c:v>
                </c:pt>
                <c:pt idx="5">
                  <c:v>39549</c:v>
                </c:pt>
                <c:pt idx="6">
                  <c:v>39595</c:v>
                </c:pt>
              </c:numCache>
            </c:numRef>
          </c:xVal>
          <c:yVal>
            <c:numRef>
              <c:f>Sheet3!$C$3:$C$9</c:f>
              <c:numCache>
                <c:formatCode>General</c:formatCode>
                <c:ptCount val="7"/>
                <c:pt idx="0">
                  <c:v>6.05</c:v>
                </c:pt>
                <c:pt idx="1">
                  <c:v>7.85</c:v>
                </c:pt>
                <c:pt idx="2">
                  <c:v>394</c:v>
                </c:pt>
                <c:pt idx="3">
                  <c:v>65.2</c:v>
                </c:pt>
                <c:pt idx="5">
                  <c:v>47.4</c:v>
                </c:pt>
                <c:pt idx="6">
                  <c:v>9.2000000000000011</c:v>
                </c:pt>
              </c:numCache>
            </c:numRef>
          </c:yVal>
          <c:extLst xmlns:c16r2="http://schemas.microsoft.com/office/drawing/2015/06/chart">
            <c:ext xmlns:c16="http://schemas.microsoft.com/office/drawing/2014/chart" uri="{C3380CC4-5D6E-409C-BE32-E72D297353CC}">
              <c16:uniqueId val="{00000001-63B1-4EA9-9ACA-1F8F395F43B5}"/>
            </c:ext>
          </c:extLst>
        </c:ser>
        <c:ser>
          <c:idx val="2"/>
          <c:order val="2"/>
          <c:tx>
            <c:strRef>
              <c:f>Sheet3!$D$2</c:f>
              <c:strCache>
                <c:ptCount val="1"/>
                <c:pt idx="0">
                  <c:v>Lys - 4</c:v>
                </c:pt>
              </c:strCache>
            </c:strRef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xVal>
            <c:numRef>
              <c:f>Sheet3!$A$3:$A$9</c:f>
              <c:numCache>
                <c:formatCode>m/d/yyyy</c:formatCode>
                <c:ptCount val="7"/>
                <c:pt idx="0">
                  <c:v>39401</c:v>
                </c:pt>
                <c:pt idx="1">
                  <c:v>39425</c:v>
                </c:pt>
                <c:pt idx="2">
                  <c:v>39464</c:v>
                </c:pt>
                <c:pt idx="3">
                  <c:v>39538</c:v>
                </c:pt>
                <c:pt idx="4">
                  <c:v>39541</c:v>
                </c:pt>
                <c:pt idx="5">
                  <c:v>39549</c:v>
                </c:pt>
                <c:pt idx="6">
                  <c:v>39595</c:v>
                </c:pt>
              </c:numCache>
            </c:numRef>
          </c:xVal>
          <c:yVal>
            <c:numRef>
              <c:f>Sheet3!$D$3:$D$9</c:f>
              <c:numCache>
                <c:formatCode>General</c:formatCode>
                <c:ptCount val="7"/>
                <c:pt idx="0">
                  <c:v>2.8899999999999997</c:v>
                </c:pt>
                <c:pt idx="1">
                  <c:v>1.42</c:v>
                </c:pt>
                <c:pt idx="2">
                  <c:v>398</c:v>
                </c:pt>
                <c:pt idx="3">
                  <c:v>376</c:v>
                </c:pt>
                <c:pt idx="4">
                  <c:v>382</c:v>
                </c:pt>
                <c:pt idx="5">
                  <c:v>319</c:v>
                </c:pt>
                <c:pt idx="6">
                  <c:v>159</c:v>
                </c:pt>
              </c:numCache>
            </c:numRef>
          </c:yVal>
          <c:extLst xmlns:c16r2="http://schemas.microsoft.com/office/drawing/2015/06/chart">
            <c:ext xmlns:c16="http://schemas.microsoft.com/office/drawing/2014/chart" uri="{C3380CC4-5D6E-409C-BE32-E72D297353CC}">
              <c16:uniqueId val="{00000002-63B1-4EA9-9ACA-1F8F395F43B5}"/>
            </c:ext>
          </c:extLst>
        </c:ser>
        <c:ser>
          <c:idx val="3"/>
          <c:order val="3"/>
          <c:tx>
            <c:strRef>
              <c:f>Sheet3!$E$2</c:f>
              <c:strCache>
                <c:ptCount val="1"/>
                <c:pt idx="0">
                  <c:v>Lys - 8</c:v>
                </c:pt>
              </c:strCache>
            </c:strRef>
          </c:tx>
          <c:spPr>
            <a:ln w="19050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xVal>
            <c:numRef>
              <c:f>Sheet3!$A$3:$A$9</c:f>
              <c:numCache>
                <c:formatCode>m/d/yyyy</c:formatCode>
                <c:ptCount val="7"/>
                <c:pt idx="0">
                  <c:v>39401</c:v>
                </c:pt>
                <c:pt idx="1">
                  <c:v>39425</c:v>
                </c:pt>
                <c:pt idx="2">
                  <c:v>39464</c:v>
                </c:pt>
                <c:pt idx="3">
                  <c:v>39538</c:v>
                </c:pt>
                <c:pt idx="4">
                  <c:v>39541</c:v>
                </c:pt>
                <c:pt idx="5">
                  <c:v>39549</c:v>
                </c:pt>
                <c:pt idx="6">
                  <c:v>39595</c:v>
                </c:pt>
              </c:numCache>
            </c:numRef>
          </c:xVal>
          <c:yVal>
            <c:numRef>
              <c:f>Sheet3!$E$3:$E$9</c:f>
              <c:numCache>
                <c:formatCode>General</c:formatCode>
                <c:ptCount val="7"/>
                <c:pt idx="1">
                  <c:v>1.53</c:v>
                </c:pt>
                <c:pt idx="2">
                  <c:v>440</c:v>
                </c:pt>
                <c:pt idx="3">
                  <c:v>310</c:v>
                </c:pt>
                <c:pt idx="4">
                  <c:v>365</c:v>
                </c:pt>
                <c:pt idx="5">
                  <c:v>325</c:v>
                </c:pt>
                <c:pt idx="6">
                  <c:v>24.5</c:v>
                </c:pt>
              </c:numCache>
            </c:numRef>
          </c:yVal>
          <c:extLst xmlns:c16r2="http://schemas.microsoft.com/office/drawing/2015/06/chart">
            <c:ext xmlns:c16="http://schemas.microsoft.com/office/drawing/2014/chart" uri="{C3380CC4-5D6E-409C-BE32-E72D297353CC}">
              <c16:uniqueId val="{00000003-63B1-4EA9-9ACA-1F8F395F43B5}"/>
            </c:ext>
          </c:extLst>
        </c:ser>
        <c:ser>
          <c:idx val="4"/>
          <c:order val="4"/>
          <c:tx>
            <c:strRef>
              <c:f>Sheet3!$F$2</c:f>
              <c:strCache>
                <c:ptCount val="1"/>
                <c:pt idx="0">
                  <c:v>MW2</c:v>
                </c:pt>
              </c:strCache>
            </c:strRef>
          </c:tx>
          <c:spPr>
            <a:ln w="1905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xVal>
            <c:numRef>
              <c:f>Sheet3!$A$3:$A$9</c:f>
              <c:numCache>
                <c:formatCode>m/d/yyyy</c:formatCode>
                <c:ptCount val="7"/>
                <c:pt idx="0">
                  <c:v>39401</c:v>
                </c:pt>
                <c:pt idx="1">
                  <c:v>39425</c:v>
                </c:pt>
                <c:pt idx="2">
                  <c:v>39464</c:v>
                </c:pt>
                <c:pt idx="3">
                  <c:v>39538</c:v>
                </c:pt>
                <c:pt idx="4">
                  <c:v>39541</c:v>
                </c:pt>
                <c:pt idx="5">
                  <c:v>39549</c:v>
                </c:pt>
                <c:pt idx="6">
                  <c:v>39595</c:v>
                </c:pt>
              </c:numCache>
            </c:numRef>
          </c:xVal>
          <c:yVal>
            <c:numRef>
              <c:f>Sheet3!$F$3:$F$9</c:f>
              <c:numCache>
                <c:formatCode>General</c:formatCode>
                <c:ptCount val="7"/>
                <c:pt idx="0">
                  <c:v>24.4</c:v>
                </c:pt>
                <c:pt idx="1">
                  <c:v>3.38</c:v>
                </c:pt>
                <c:pt idx="2">
                  <c:v>53.3</c:v>
                </c:pt>
                <c:pt idx="3">
                  <c:v>290</c:v>
                </c:pt>
                <c:pt idx="4">
                  <c:v>294</c:v>
                </c:pt>
                <c:pt idx="5">
                  <c:v>276</c:v>
                </c:pt>
                <c:pt idx="6">
                  <c:v>104</c:v>
                </c:pt>
              </c:numCache>
            </c:numRef>
          </c:yVal>
          <c:extLst xmlns:c16r2="http://schemas.microsoft.com/office/drawing/2015/06/chart">
            <c:ext xmlns:c16="http://schemas.microsoft.com/office/drawing/2014/chart" uri="{C3380CC4-5D6E-409C-BE32-E72D297353CC}">
              <c16:uniqueId val="{00000004-63B1-4EA9-9ACA-1F8F395F43B5}"/>
            </c:ext>
          </c:extLst>
        </c:ser>
        <c:dLbls/>
        <c:axId val="63695104"/>
        <c:axId val="63709184"/>
      </c:scatterChart>
      <c:valAx>
        <c:axId val="63695104"/>
        <c:scaling>
          <c:orientation val="minMax"/>
          <c:min val="39400"/>
        </c:scaling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m/d/yyyy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709184"/>
        <c:crosses val="autoZero"/>
        <c:crossBetween val="midCat"/>
      </c:valAx>
      <c:valAx>
        <c:axId val="63709184"/>
        <c:scaling>
          <c:logBase val="10"/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69510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layout>
        <c:manualLayout>
          <c:xMode val="edge"/>
          <c:yMode val="edge"/>
          <c:x val="0.66686250757116894"/>
          <c:y val="2.5000000000000001E-2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plotArea>
      <c:layout/>
      <c:pieChart>
        <c:varyColors val="1"/>
        <c:ser>
          <c:idx val="0"/>
          <c:order val="0"/>
          <c:tx>
            <c:strRef>
              <c:f>Sheet4!$B$1</c:f>
              <c:strCache>
                <c:ptCount val="1"/>
                <c:pt idx="0">
                  <c:v>% of loading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DC2-42D9-BD39-DFD8982CB7F4}"/>
              </c:ext>
            </c:extLst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DC2-42D9-BD39-DFD8982CB7F4}"/>
              </c:ext>
            </c:extLst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DC2-42D9-BD39-DFD8982CB7F4}"/>
              </c:ext>
            </c:extLst>
          </c:dPt>
          <c:dPt>
            <c:idx val="3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DC2-42D9-BD39-DFD8982CB7F4}"/>
              </c:ext>
            </c:extLst>
          </c:dPt>
          <c:dPt>
            <c:idx val="4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7DC2-42D9-BD39-DFD8982CB7F4}"/>
              </c:ext>
            </c:extLst>
          </c:dPt>
          <c:dPt>
            <c:idx val="5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7DC2-42D9-BD39-DFD8982CB7F4}"/>
              </c:ext>
            </c:extLst>
          </c:dPt>
          <c:dPt>
            <c:idx val="6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7DC2-42D9-BD39-DFD8982CB7F4}"/>
              </c:ext>
            </c:extLst>
          </c:dPt>
          <c:dPt>
            <c:idx val="7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7DC2-42D9-BD39-DFD8982CB7F4}"/>
              </c:ext>
            </c:extLst>
          </c:dPt>
          <c:dPt>
            <c:idx val="8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7DC2-42D9-BD39-DFD8982CB7F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Val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Sheet4!$A$2:$A$10</c:f>
              <c:strCache>
                <c:ptCount val="9"/>
                <c:pt idx="0">
                  <c:v>Direct infiltration</c:v>
                </c:pt>
                <c:pt idx="1">
                  <c:v>Impervious surfaces</c:v>
                </c:pt>
                <c:pt idx="2">
                  <c:v>Piped inflow</c:v>
                </c:pt>
                <c:pt idx="3">
                  <c:v>Sanitary sewer leakage</c:v>
                </c:pt>
                <c:pt idx="4">
                  <c:v>Storm sewer leakage</c:v>
                </c:pt>
                <c:pt idx="5">
                  <c:v>Stormwater infiltration</c:v>
                </c:pt>
                <c:pt idx="6">
                  <c:v>Surface water discharges</c:v>
                </c:pt>
                <c:pt idx="7">
                  <c:v>Constructed ponds</c:v>
                </c:pt>
                <c:pt idx="8">
                  <c:v>Non-infiltration SCMs</c:v>
                </c:pt>
              </c:strCache>
            </c:strRef>
          </c:cat>
          <c:val>
            <c:numRef>
              <c:f>Sheet4!$B$2:$B$10</c:f>
              <c:numCache>
                <c:formatCode>General</c:formatCode>
                <c:ptCount val="9"/>
                <c:pt idx="0">
                  <c:v>40</c:v>
                </c:pt>
                <c:pt idx="1">
                  <c:v>8.6</c:v>
                </c:pt>
                <c:pt idx="2">
                  <c:v>7.1</c:v>
                </c:pt>
                <c:pt idx="3">
                  <c:v>10.8</c:v>
                </c:pt>
                <c:pt idx="4">
                  <c:v>3.6</c:v>
                </c:pt>
                <c:pt idx="5">
                  <c:v>13.3</c:v>
                </c:pt>
                <c:pt idx="6">
                  <c:v>0</c:v>
                </c:pt>
                <c:pt idx="7">
                  <c:v>14.7</c:v>
                </c:pt>
                <c:pt idx="8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2-7DC2-42D9-BD39-DFD8982CB7F4}"/>
            </c:ext>
          </c:extLst>
        </c:ser>
        <c:dLbls/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2929201157547605E-2"/>
          <c:y val="0.82616879921259845"/>
          <c:w val="0.94838649976445222"/>
          <c:h val="0.16966454582995855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rgbClr val="00206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/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plotArea>
      <c:layout/>
      <c:pieChart>
        <c:varyColors val="1"/>
        <c:dLbls/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2929201157547605E-2"/>
          <c:y val="0.82616879921259845"/>
          <c:w val="0.94838649976445222"/>
          <c:h val="0.16966454582995855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rgbClr val="00206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layout>
        <c:manualLayout>
          <c:xMode val="edge"/>
          <c:yMode val="edge"/>
          <c:x val="0.72522792022792026"/>
          <c:y val="3.6501898226448455E-2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plotArea>
      <c:layout/>
      <c:pieChart>
        <c:varyColors val="1"/>
        <c:ser>
          <c:idx val="0"/>
          <c:order val="0"/>
          <c:tx>
            <c:strRef>
              <c:f>Sheet4!$B$1</c:f>
              <c:strCache>
                <c:ptCount val="1"/>
                <c:pt idx="0">
                  <c:v>% of loading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555-4542-8466-CCE968EA9EB7}"/>
              </c:ext>
            </c:extLst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555-4542-8466-CCE968EA9EB7}"/>
              </c:ext>
            </c:extLst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555-4542-8466-CCE968EA9EB7}"/>
              </c:ext>
            </c:extLst>
          </c:dPt>
          <c:dPt>
            <c:idx val="3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555-4542-8466-CCE968EA9EB7}"/>
              </c:ext>
            </c:extLst>
          </c:dPt>
          <c:dPt>
            <c:idx val="4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A555-4542-8466-CCE968EA9EB7}"/>
              </c:ext>
            </c:extLst>
          </c:dPt>
          <c:dPt>
            <c:idx val="5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A555-4542-8466-CCE968EA9EB7}"/>
              </c:ext>
            </c:extLst>
          </c:dPt>
          <c:dPt>
            <c:idx val="6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A555-4542-8466-CCE968EA9EB7}"/>
              </c:ext>
            </c:extLst>
          </c:dPt>
          <c:dPt>
            <c:idx val="7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A555-4542-8466-CCE968EA9EB7}"/>
              </c:ext>
            </c:extLst>
          </c:dPt>
          <c:dPt>
            <c:idx val="8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A555-4542-8466-CCE968EA9EB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Val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Sheet4!$A$2:$A$10</c:f>
              <c:strCache>
                <c:ptCount val="9"/>
                <c:pt idx="0">
                  <c:v>Direct infiltration</c:v>
                </c:pt>
                <c:pt idx="1">
                  <c:v>Impervious surfaces</c:v>
                </c:pt>
                <c:pt idx="2">
                  <c:v>Piped inflow</c:v>
                </c:pt>
                <c:pt idx="3">
                  <c:v>Sanitary sewer leakage</c:v>
                </c:pt>
                <c:pt idx="4">
                  <c:v>Storm sewer leakage</c:v>
                </c:pt>
                <c:pt idx="5">
                  <c:v>Stormwater infiltration</c:v>
                </c:pt>
                <c:pt idx="6">
                  <c:v>Surface water discharges</c:v>
                </c:pt>
                <c:pt idx="7">
                  <c:v>Constructed ponds</c:v>
                </c:pt>
                <c:pt idx="8">
                  <c:v>Non-infiltration SCMs</c:v>
                </c:pt>
              </c:strCache>
            </c:strRef>
          </c:cat>
          <c:val>
            <c:numRef>
              <c:f>Sheet4!$B$2:$B$10</c:f>
              <c:numCache>
                <c:formatCode>General</c:formatCode>
                <c:ptCount val="9"/>
                <c:pt idx="0">
                  <c:v>2</c:v>
                </c:pt>
                <c:pt idx="1">
                  <c:v>15.4</c:v>
                </c:pt>
                <c:pt idx="2">
                  <c:v>0.8</c:v>
                </c:pt>
                <c:pt idx="3">
                  <c:v>1.2</c:v>
                </c:pt>
                <c:pt idx="4">
                  <c:v>7.9</c:v>
                </c:pt>
                <c:pt idx="5">
                  <c:v>67.900000000000006</c:v>
                </c:pt>
                <c:pt idx="6">
                  <c:v>0</c:v>
                </c:pt>
                <c:pt idx="7">
                  <c:v>1.9000000000000001</c:v>
                </c:pt>
                <c:pt idx="8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2-A555-4542-8466-CCE968EA9EB7}"/>
            </c:ext>
          </c:extLst>
        </c:ser>
        <c:dLbls/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9134814911397725E-2"/>
          <c:y val="0.83674741580612066"/>
          <c:w val="0.91232176703092072"/>
          <c:h val="0.15108528478506369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rgbClr val="00206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/>
  <c:userShapes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0.20513</cdr:x>
      <cdr:y>0.35</cdr:y>
    </cdr:from>
    <cdr:to>
      <cdr:x>0.31487</cdr:x>
      <cdr:y>0.4295</cdr:y>
    </cdr:to>
    <cdr:sp macro="" textlink="">
      <cdr:nvSpPr>
        <cdr:cNvPr id="3" name="Right Arrow 2"/>
        <cdr:cNvSpPr/>
      </cdr:nvSpPr>
      <cdr:spPr>
        <a:xfrm xmlns:a="http://schemas.openxmlformats.org/drawingml/2006/main">
          <a:off x="1828800" y="2133600"/>
          <a:ext cx="978408" cy="484632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/>
        </a:p>
      </cdr:txBody>
    </cdr:sp>
  </cdr:relSizeAnchor>
  <cdr:relSizeAnchor xmlns:cdr="http://schemas.openxmlformats.org/drawingml/2006/chartDrawing">
    <cdr:from>
      <cdr:x>0.34188</cdr:x>
      <cdr:y>0.4</cdr:y>
    </cdr:from>
    <cdr:to>
      <cdr:x>0.47863</cdr:x>
      <cdr:y>0.50603</cdr:y>
    </cdr:to>
    <cdr:sp macro="" textlink="">
      <cdr:nvSpPr>
        <cdr:cNvPr id="4" name="TextBox 6"/>
        <cdr:cNvSpPr txBox="1"/>
      </cdr:nvSpPr>
      <cdr:spPr>
        <a:xfrm xmlns:a="http://schemas.openxmlformats.org/drawingml/2006/main">
          <a:off x="3047997" y="2438400"/>
          <a:ext cx="1219181" cy="64633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dirty="0" smtClean="0"/>
            <a:t>(24.1 </a:t>
          </a:r>
          <a:r>
            <a:rPr lang="en-US" dirty="0" err="1" smtClean="0"/>
            <a:t>lbs</a:t>
          </a:r>
          <a:r>
            <a:rPr lang="en-US" dirty="0" smtClean="0"/>
            <a:t>/ac/</a:t>
          </a:r>
          <a:r>
            <a:rPr lang="en-US" smtClean="0"/>
            <a:t>yr)</a:t>
          </a:r>
          <a:endParaRPr lang="en-US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0.19658</cdr:x>
      <cdr:y>0.45943</cdr:y>
    </cdr:from>
    <cdr:to>
      <cdr:x>0.30013</cdr:x>
      <cdr:y>0.54057</cdr:y>
    </cdr:to>
    <cdr:sp macro="" textlink="">
      <cdr:nvSpPr>
        <cdr:cNvPr id="2" name="Right Arrow 1"/>
        <cdr:cNvSpPr/>
      </cdr:nvSpPr>
      <cdr:spPr>
        <a:xfrm xmlns:a="http://schemas.openxmlformats.org/drawingml/2006/main">
          <a:off x="1752600" y="2877240"/>
          <a:ext cx="923176" cy="508207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en-US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F9D6DA-51D0-4BDA-BB72-FBDC57024B5A}" type="datetimeFigureOut">
              <a:rPr lang="en-US" smtClean="0"/>
              <a:pPr/>
              <a:t>3/22/2019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FF6699-1580-4340-87B1-EDE0F00BE37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FF6699-1580-4340-87B1-EDE0F00BE370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872D5-9287-4FC5-8A68-7A7EE6D6A2AC}" type="datetimeFigureOut">
              <a:rPr lang="en-US" smtClean="0"/>
              <a:pPr/>
              <a:t>3/22/2019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E853E-1B7C-492A-B0C7-0C1C26CE98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872D5-9287-4FC5-8A68-7A7EE6D6A2AC}" type="datetimeFigureOut">
              <a:rPr lang="en-US" smtClean="0"/>
              <a:pPr/>
              <a:t>3/22/2019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E853E-1B7C-492A-B0C7-0C1C26CE98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872D5-9287-4FC5-8A68-7A7EE6D6A2AC}" type="datetimeFigureOut">
              <a:rPr lang="en-US" smtClean="0"/>
              <a:pPr/>
              <a:t>3/22/2019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E853E-1B7C-492A-B0C7-0C1C26CE98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872D5-9287-4FC5-8A68-7A7EE6D6A2AC}" type="datetimeFigureOut">
              <a:rPr lang="en-US" smtClean="0"/>
              <a:pPr/>
              <a:t>3/22/2019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E853E-1B7C-492A-B0C7-0C1C26CE98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872D5-9287-4FC5-8A68-7A7EE6D6A2AC}" type="datetimeFigureOut">
              <a:rPr lang="en-US" smtClean="0"/>
              <a:pPr/>
              <a:t>3/22/2019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E853E-1B7C-492A-B0C7-0C1C26CE98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872D5-9287-4FC5-8A68-7A7EE6D6A2AC}" type="datetimeFigureOut">
              <a:rPr lang="en-US" smtClean="0"/>
              <a:pPr/>
              <a:t>3/22/2019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E853E-1B7C-492A-B0C7-0C1C26CE98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872D5-9287-4FC5-8A68-7A7EE6D6A2AC}" type="datetimeFigureOut">
              <a:rPr lang="en-US" smtClean="0"/>
              <a:pPr/>
              <a:t>3/22/2019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E853E-1B7C-492A-B0C7-0C1C26CE98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872D5-9287-4FC5-8A68-7A7EE6D6A2AC}" type="datetimeFigureOut">
              <a:rPr lang="en-US" smtClean="0"/>
              <a:pPr/>
              <a:t>3/22/2019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E853E-1B7C-492A-B0C7-0C1C26CE98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872D5-9287-4FC5-8A68-7A7EE6D6A2AC}" type="datetimeFigureOut">
              <a:rPr lang="en-US" smtClean="0"/>
              <a:pPr/>
              <a:t>3/22/2019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E853E-1B7C-492A-B0C7-0C1C26CE98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872D5-9287-4FC5-8A68-7A7EE6D6A2AC}" type="datetimeFigureOut">
              <a:rPr lang="en-US" smtClean="0"/>
              <a:pPr/>
              <a:t>3/22/2019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E853E-1B7C-492A-B0C7-0C1C26CE98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872D5-9287-4FC5-8A68-7A7EE6D6A2AC}" type="datetimeFigureOut">
              <a:rPr lang="en-US" smtClean="0"/>
              <a:pPr/>
              <a:t>3/22/2019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E853E-1B7C-492A-B0C7-0C1C26CE98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7872D5-9287-4FC5-8A68-7A7EE6D6A2AC}" type="datetimeFigureOut">
              <a:rPr lang="en-US" smtClean="0"/>
              <a:pPr/>
              <a:t>3/22/2019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5E853E-1B7C-492A-B0C7-0C1C26CE982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microsoft.com/office/2007/relationships/hdphoto" Target="../media/hdphoto1.wdp"/><Relationship Id="rId7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9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chart" Target="../charts/chart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4.jpe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jpeg"/><Relationship Id="rId9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chart" Target="../charts/chart9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0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1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362" b="16806"/>
          <a:stretch/>
        </p:blipFill>
        <p:spPr>
          <a:xfrm>
            <a:off x="-1" y="-1"/>
            <a:ext cx="9142594" cy="684137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52400"/>
            <a:ext cx="7772400" cy="1470025"/>
          </a:xfrm>
        </p:spPr>
        <p:txBody>
          <a:bodyPr>
            <a:normAutofit/>
          </a:bodyPr>
          <a:lstStyle/>
          <a:p>
            <a:r>
              <a:rPr lang="en-US" b="1" dirty="0" err="1"/>
              <a:t>Stormwater</a:t>
            </a:r>
            <a:r>
              <a:rPr lang="en-US" b="1" dirty="0"/>
              <a:t> infiltration and chloride in </a:t>
            </a:r>
            <a:r>
              <a:rPr lang="en-US" b="1" dirty="0" smtClean="0"/>
              <a:t>groundwater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14600" y="3417277"/>
            <a:ext cx="4495800" cy="2133600"/>
          </a:xfrm>
        </p:spPr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</a:rPr>
              <a:t>Mike Trojan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MPCA </a:t>
            </a:r>
            <a:r>
              <a:rPr lang="en-US" b="1" dirty="0" err="1" smtClean="0">
                <a:solidFill>
                  <a:srgbClr val="002060"/>
                </a:solidFill>
              </a:rPr>
              <a:t>Stormwater</a:t>
            </a:r>
            <a:endParaRPr lang="en-US" b="1" dirty="0" smtClean="0">
              <a:solidFill>
                <a:srgbClr val="002060"/>
              </a:solidFill>
            </a:endParaRPr>
          </a:p>
          <a:p>
            <a:r>
              <a:rPr lang="en-US" b="1" dirty="0" smtClean="0">
                <a:solidFill>
                  <a:srgbClr val="002060"/>
                </a:solidFill>
              </a:rPr>
              <a:t>February 7, 2019</a:t>
            </a:r>
            <a:endParaRPr lang="en-US" b="1" dirty="0">
              <a:solidFill>
                <a:srgbClr val="00206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4600" y="5577254"/>
            <a:ext cx="4787301" cy="8126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362" b="16806"/>
          <a:stretch/>
        </p:blipFill>
        <p:spPr>
          <a:xfrm>
            <a:off x="-1" y="-1"/>
            <a:ext cx="9142594" cy="6841376"/>
          </a:xfrm>
          <a:prstGeom prst="rect">
            <a:avLst/>
          </a:prstGeom>
        </p:spPr>
      </p:pic>
      <p:pic>
        <p:nvPicPr>
          <p:cNvPr id="5" name="Picture 4" descr="X:\Agency_Files\Water\Metro\Chloride\pictures &amp; images\chl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165"/>
          <a:stretch/>
        </p:blipFill>
        <p:spPr bwMode="auto">
          <a:xfrm>
            <a:off x="207935" y="1066800"/>
            <a:ext cx="4373694" cy="5747972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76200" y="76200"/>
            <a:ext cx="4627535" cy="88179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 smtClean="0">
                <a:solidFill>
                  <a:srgbClr val="0070C0"/>
                </a:solidFill>
              </a:rPr>
              <a:t>Surface water</a:t>
            </a:r>
          </a:p>
          <a:p>
            <a:pPr algn="ctr"/>
            <a:r>
              <a:rPr lang="en-US" sz="3600" b="1" dirty="0" smtClean="0">
                <a:solidFill>
                  <a:srgbClr val="0070C0"/>
                </a:solidFill>
              </a:rPr>
              <a:t>(MPCA</a:t>
            </a:r>
            <a:r>
              <a:rPr lang="en-US" sz="3600" b="1" dirty="0" smtClean="0">
                <a:solidFill>
                  <a:srgbClr val="0070C0"/>
                </a:solidFill>
              </a:rPr>
              <a:t>, 2018)</a:t>
            </a:r>
            <a:endParaRPr lang="en-US" sz="3600" b="1" dirty="0">
              <a:solidFill>
                <a:srgbClr val="0070C0"/>
              </a:solidFill>
            </a:endParaRPr>
          </a:p>
        </p:txBody>
      </p:sp>
      <p:pic>
        <p:nvPicPr>
          <p:cNvPr id="9" name="Picture 8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996"/>
          <a:stretch/>
        </p:blipFill>
        <p:spPr>
          <a:xfrm>
            <a:off x="4966448" y="1676400"/>
            <a:ext cx="3913094" cy="449580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6324600" y="1676400"/>
            <a:ext cx="2554942" cy="12111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Shallow sand &amp; gravel aquifers</a:t>
            </a:r>
            <a:endParaRPr lang="en-US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4724400" y="381000"/>
            <a:ext cx="4419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70C0"/>
                </a:solidFill>
              </a:rPr>
              <a:t>Groundwater</a:t>
            </a:r>
          </a:p>
          <a:p>
            <a:pPr algn="ctr"/>
            <a:r>
              <a:rPr lang="en-US" sz="3600" b="1" dirty="0" smtClean="0">
                <a:solidFill>
                  <a:srgbClr val="0070C0"/>
                </a:solidFill>
              </a:rPr>
              <a:t>(MPCA</a:t>
            </a:r>
            <a:r>
              <a:rPr lang="en-US" sz="3600" b="1" dirty="0" smtClean="0">
                <a:solidFill>
                  <a:srgbClr val="0070C0"/>
                </a:solidFill>
              </a:rPr>
              <a:t>, 2013)</a:t>
            </a:r>
            <a:endParaRPr lang="en-US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3780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362" b="16806"/>
          <a:stretch/>
        </p:blipFill>
        <p:spPr>
          <a:xfrm>
            <a:off x="-1" y="-1"/>
            <a:ext cx="9142594" cy="6841376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746"/>
          <a:stretch/>
        </p:blipFill>
        <p:spPr>
          <a:xfrm>
            <a:off x="152401" y="429209"/>
            <a:ext cx="4343400" cy="505719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81000" y="5715000"/>
            <a:ext cx="3808678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Lakes - % increase per year</a:t>
            </a:r>
            <a:endParaRPr lang="en-US" sz="2800" dirty="0"/>
          </a:p>
        </p:txBody>
      </p:sp>
      <p:sp>
        <p:nvSpPr>
          <p:cNvPr id="9" name="Rectangle 8"/>
          <p:cNvSpPr/>
          <p:nvPr/>
        </p:nvSpPr>
        <p:spPr>
          <a:xfrm>
            <a:off x="4856584" y="573749"/>
            <a:ext cx="3022151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70C0"/>
                </a:solidFill>
              </a:rPr>
              <a:t>Lake trends</a:t>
            </a:r>
          </a:p>
          <a:p>
            <a:pPr algn="ctr"/>
            <a:r>
              <a:rPr lang="en-US" sz="2400" b="1" dirty="0" smtClean="0">
                <a:solidFill>
                  <a:srgbClr val="0070C0"/>
                </a:solidFill>
              </a:rPr>
              <a:t>(Source: Draft Chloride Management Plan)</a:t>
            </a:r>
            <a:endParaRPr lang="en-US" sz="2400" b="1" dirty="0">
              <a:solidFill>
                <a:srgbClr val="0070C0"/>
              </a:solidFill>
            </a:endParaRPr>
          </a:p>
        </p:txBody>
      </p:sp>
      <p:sp>
        <p:nvSpPr>
          <p:cNvPr id="10" name="Content Placeholder 5"/>
          <p:cNvSpPr txBox="1">
            <a:spLocks/>
          </p:cNvSpPr>
          <p:nvPr/>
        </p:nvSpPr>
        <p:spPr>
          <a:xfrm>
            <a:off x="4571296" y="2066646"/>
            <a:ext cx="3783330" cy="448344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Upward trends in 46 of 69 lakes in TCMA</a:t>
            </a:r>
          </a:p>
          <a:p>
            <a:r>
              <a:rPr lang="en-US" dirty="0" smtClean="0"/>
              <a:t>Outside TCMA, upward trends in 14 of 45 lakes</a:t>
            </a:r>
          </a:p>
          <a:p>
            <a:r>
              <a:rPr lang="en-US" dirty="0" smtClean="0"/>
              <a:t>Rate of increase is greatest in lakes in TCMA urban core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95942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362" b="16806"/>
          <a:stretch/>
        </p:blipFill>
        <p:spPr>
          <a:xfrm>
            <a:off x="304800" y="16624"/>
            <a:ext cx="9142594" cy="684137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/>
          <a:srcRect l="60294" t="18322" r="21176" b="11177"/>
          <a:stretch/>
        </p:blipFill>
        <p:spPr>
          <a:xfrm>
            <a:off x="191624" y="591670"/>
            <a:ext cx="5523375" cy="595256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121849" y="533400"/>
            <a:ext cx="302215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70C0"/>
                </a:solidFill>
              </a:rPr>
              <a:t>Groundwater trends</a:t>
            </a:r>
          </a:p>
          <a:p>
            <a:pPr algn="ctr"/>
            <a:r>
              <a:rPr lang="en-US" sz="2400" b="1" dirty="0" smtClean="0">
                <a:solidFill>
                  <a:srgbClr val="0070C0"/>
                </a:solidFill>
              </a:rPr>
              <a:t>(Source: MPCA 2013)</a:t>
            </a:r>
            <a:endParaRPr lang="en-US" sz="2400" b="1" dirty="0">
              <a:solidFill>
                <a:srgbClr val="0070C0"/>
              </a:solidFill>
            </a:endParaRPr>
          </a:p>
        </p:txBody>
      </p:sp>
      <p:sp>
        <p:nvSpPr>
          <p:cNvPr id="6" name="Content Placeholder 5"/>
          <p:cNvSpPr txBox="1">
            <a:spLocks/>
          </p:cNvSpPr>
          <p:nvPr/>
        </p:nvSpPr>
        <p:spPr>
          <a:xfrm>
            <a:off x="5715000" y="1981200"/>
            <a:ext cx="3429000" cy="448344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Upward trends in 11 of 36 wells in shallow sand/gravel aquifers</a:t>
            </a:r>
          </a:p>
          <a:p>
            <a:r>
              <a:rPr lang="en-US" dirty="0" smtClean="0"/>
              <a:t>Average rate of increase was 3.4 mg/L/</a:t>
            </a:r>
            <a:r>
              <a:rPr lang="en-US" dirty="0" err="1" smtClean="0"/>
              <a:t>yr</a:t>
            </a:r>
            <a:r>
              <a:rPr lang="en-US" dirty="0" smtClean="0"/>
              <a:t>, but rates were much higher is some wells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530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362" b="16806"/>
          <a:stretch/>
        </p:blipFill>
        <p:spPr>
          <a:xfrm>
            <a:off x="-1" y="-1"/>
            <a:ext cx="9142594" cy="6841376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2400" y="685800"/>
            <a:ext cx="8915400" cy="1143000"/>
          </a:xfrm>
        </p:spPr>
        <p:txBody>
          <a:bodyPr>
            <a:normAutofit/>
          </a:bodyPr>
          <a:lstStyle/>
          <a:p>
            <a:r>
              <a:rPr lang="en-US" b="1" dirty="0" err="1" smtClean="0"/>
              <a:t>Stormwater</a:t>
            </a:r>
            <a:r>
              <a:rPr lang="en-US" b="1" dirty="0" smtClean="0"/>
              <a:t> infiltration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362" b="16806"/>
          <a:stretch/>
        </p:blipFill>
        <p:spPr>
          <a:xfrm>
            <a:off x="-1" y="-1"/>
            <a:ext cx="9142594" cy="6841376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err="1" smtClean="0"/>
              <a:t>Stormwater</a:t>
            </a:r>
            <a:r>
              <a:rPr lang="en-US" b="1" dirty="0" smtClean="0"/>
              <a:t> infiltration- intentional </a:t>
            </a:r>
            <a:r>
              <a:rPr lang="en-US" b="1" dirty="0"/>
              <a:t>infiltration of </a:t>
            </a:r>
            <a:r>
              <a:rPr lang="en-US" b="1" dirty="0" err="1"/>
              <a:t>stormwater</a:t>
            </a:r>
            <a:r>
              <a:rPr lang="en-US" b="1" dirty="0"/>
              <a:t> </a:t>
            </a:r>
            <a:r>
              <a:rPr lang="en-US" b="1" dirty="0" smtClean="0"/>
              <a:t>runoff</a:t>
            </a:r>
            <a:endParaRPr lang="en-US" b="1" dirty="0"/>
          </a:p>
        </p:txBody>
      </p:sp>
      <p:pic>
        <p:nvPicPr>
          <p:cNvPr id="5" name="Picture 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895601"/>
            <a:ext cx="4495800" cy="3429000"/>
          </a:xfrm>
          <a:prstGeom prst="rect">
            <a:avLst/>
          </a:prstGeom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 cstate="print"/>
          <a:srcRect l="18750" t="27083" r="21875" b="13542"/>
          <a:stretch>
            <a:fillRect/>
          </a:stretch>
        </p:blipFill>
        <p:spPr bwMode="auto">
          <a:xfrm>
            <a:off x="4470400" y="2819400"/>
            <a:ext cx="46736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Straight Connector 11"/>
          <p:cNvCxnSpPr/>
          <p:nvPr/>
        </p:nvCxnSpPr>
        <p:spPr>
          <a:xfrm>
            <a:off x="4495800" y="2819400"/>
            <a:ext cx="0" cy="3581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362" b="16806"/>
          <a:stretch/>
        </p:blipFill>
        <p:spPr>
          <a:xfrm>
            <a:off x="-1" y="-1"/>
            <a:ext cx="9142594" cy="6841376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6200" y="274638"/>
            <a:ext cx="8915400" cy="1143000"/>
          </a:xfrm>
        </p:spPr>
        <p:txBody>
          <a:bodyPr>
            <a:normAutofit fontScale="90000"/>
          </a:bodyPr>
          <a:lstStyle/>
          <a:p>
            <a:r>
              <a:rPr lang="en-US" b="1" dirty="0" err="1" smtClean="0"/>
              <a:t>Stormwater</a:t>
            </a:r>
            <a:r>
              <a:rPr lang="en-US" b="1" dirty="0" smtClean="0"/>
              <a:t> i</a:t>
            </a:r>
            <a:r>
              <a:rPr lang="en-US" b="1" dirty="0" smtClean="0"/>
              <a:t>nfiltration </a:t>
            </a:r>
            <a:r>
              <a:rPr lang="en-US" b="1" dirty="0"/>
              <a:t>is a preferred method for managing </a:t>
            </a:r>
            <a:r>
              <a:rPr lang="en-US" b="1" dirty="0" err="1"/>
              <a:t>stormwater</a:t>
            </a:r>
            <a:r>
              <a:rPr lang="en-US" b="1" dirty="0"/>
              <a:t> runoff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72562" y="1600200"/>
            <a:ext cx="7347438" cy="3230563"/>
          </a:xfrm>
        </p:spPr>
        <p:txBody>
          <a:bodyPr>
            <a:normAutofit/>
          </a:bodyPr>
          <a:lstStyle/>
          <a:p>
            <a:pPr lvl="1">
              <a:buFont typeface="Wingdings" panose="05000000000000000000" pitchFamily="2" charset="2"/>
              <a:buChar char="§"/>
            </a:pPr>
            <a:r>
              <a:rPr lang="en-US" b="1" dirty="0" smtClean="0">
                <a:solidFill>
                  <a:srgbClr val="002060"/>
                </a:solidFill>
              </a:rPr>
              <a:t>Benefit surface waters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b="1" dirty="0" smtClean="0">
                <a:solidFill>
                  <a:srgbClr val="002060"/>
                </a:solidFill>
              </a:rPr>
              <a:t>Mimic natural hydrology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b="1" dirty="0" smtClean="0">
                <a:solidFill>
                  <a:srgbClr val="002060"/>
                </a:solidFill>
              </a:rPr>
              <a:t>Use space efficiently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b="1" dirty="0" smtClean="0">
                <a:solidFill>
                  <a:srgbClr val="002060"/>
                </a:solidFill>
              </a:rPr>
              <a:t>Provides ecosystem services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b="1" dirty="0" smtClean="0">
                <a:solidFill>
                  <a:srgbClr val="002060"/>
                </a:solidFill>
              </a:rPr>
              <a:t>Effectively treat pollutants – except chloride</a:t>
            </a:r>
            <a:endParaRPr lang="en-US" b="1" dirty="0">
              <a:solidFill>
                <a:srgbClr val="002060"/>
              </a:solidFill>
            </a:endParaRPr>
          </a:p>
        </p:txBody>
      </p:sp>
      <p:pic>
        <p:nvPicPr>
          <p:cNvPr id="6" name="Picture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5" y="4671219"/>
            <a:ext cx="3581400" cy="2133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362" b="16806"/>
          <a:stretch/>
        </p:blipFill>
        <p:spPr>
          <a:xfrm>
            <a:off x="-1" y="-1"/>
            <a:ext cx="9142594" cy="6841376"/>
          </a:xfrm>
          <a:prstGeom prst="rect">
            <a:avLst/>
          </a:prstGeom>
        </p:spPr>
      </p:pic>
      <p:pic>
        <p:nvPicPr>
          <p:cNvPr id="3" name="Picture 2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029200"/>
            <a:ext cx="3124200" cy="1828800"/>
          </a:xfrm>
          <a:prstGeom prst="rect">
            <a:avLst/>
          </a:prstGeom>
          <a:noFill/>
        </p:spPr>
      </p:pic>
      <p:pic>
        <p:nvPicPr>
          <p:cNvPr id="4" name="Picture 3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53200" y="0"/>
            <a:ext cx="2590800" cy="1905000"/>
          </a:xfrm>
          <a:prstGeom prst="rect">
            <a:avLst/>
          </a:prstGeom>
          <a:noFill/>
        </p:spPr>
      </p:pic>
      <p:pic>
        <p:nvPicPr>
          <p:cNvPr id="5" name="Picture 4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3600" y="5105400"/>
            <a:ext cx="3200400" cy="1752600"/>
          </a:xfrm>
          <a:prstGeom prst="rect">
            <a:avLst/>
          </a:prstGeom>
          <a:noFill/>
        </p:spPr>
      </p:pic>
      <p:pic>
        <p:nvPicPr>
          <p:cNvPr id="6" name="Picture 5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24200" y="5029200"/>
            <a:ext cx="2819400" cy="1828800"/>
          </a:xfrm>
          <a:prstGeom prst="rect">
            <a:avLst/>
          </a:prstGeom>
          <a:noFill/>
        </p:spPr>
      </p:pic>
      <p:pic>
        <p:nvPicPr>
          <p:cNvPr id="7" name="Picture 6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53200" y="1905000"/>
            <a:ext cx="2590800" cy="1676400"/>
          </a:xfrm>
          <a:prstGeom prst="rect">
            <a:avLst/>
          </a:prstGeom>
          <a:noFill/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5715000" cy="1143000"/>
          </a:xfrm>
        </p:spPr>
        <p:txBody>
          <a:bodyPr/>
          <a:lstStyle/>
          <a:p>
            <a:r>
              <a:rPr lang="en-US" b="1" dirty="0" smtClean="0"/>
              <a:t>Infiltration BMPs</a:t>
            </a:r>
            <a:endParaRPr lang="en-US" b="1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600200"/>
            <a:ext cx="5562600" cy="4525963"/>
          </a:xfrm>
        </p:spPr>
        <p:txBody>
          <a:bodyPr/>
          <a:lstStyle/>
          <a:p>
            <a:r>
              <a:rPr lang="en-US" b="1" dirty="0" err="1" smtClean="0">
                <a:solidFill>
                  <a:srgbClr val="002060"/>
                </a:solidFill>
              </a:rPr>
              <a:t>Bioinfiltration</a:t>
            </a:r>
            <a:r>
              <a:rPr lang="en-US" b="1" dirty="0" smtClean="0">
                <a:solidFill>
                  <a:srgbClr val="002060"/>
                </a:solidFill>
              </a:rPr>
              <a:t> (rain gardens)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Tree trenches/boxes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Infiltration basins/trenches</a:t>
            </a:r>
          </a:p>
          <a:p>
            <a:r>
              <a:rPr lang="en-US" b="1" dirty="0" err="1" smtClean="0">
                <a:solidFill>
                  <a:srgbClr val="002060"/>
                </a:solidFill>
              </a:rPr>
              <a:t>Pemeable</a:t>
            </a:r>
            <a:r>
              <a:rPr lang="en-US" b="1" dirty="0" smtClean="0">
                <a:solidFill>
                  <a:srgbClr val="002060"/>
                </a:solidFill>
              </a:rPr>
              <a:t> pavement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Some swales</a:t>
            </a:r>
            <a:endParaRPr lang="en-US" b="1" dirty="0">
              <a:solidFill>
                <a:srgbClr val="002060"/>
              </a:solidFill>
            </a:endParaRPr>
          </a:p>
        </p:txBody>
      </p:sp>
      <p:pic>
        <p:nvPicPr>
          <p:cNvPr id="10" name="Picture 9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1" y="3581400"/>
            <a:ext cx="4572000" cy="160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362" b="16806"/>
          <a:stretch/>
        </p:blipFill>
        <p:spPr>
          <a:xfrm>
            <a:off x="-1" y="-1"/>
            <a:ext cx="9142594" cy="6841376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Infiltration practices focus recharge</a:t>
            </a:r>
            <a:endParaRPr lang="en-US" b="1" dirty="0"/>
          </a:p>
        </p:txBody>
      </p:sp>
      <p:sp>
        <p:nvSpPr>
          <p:cNvPr id="4" name="Rectangle 3"/>
          <p:cNvSpPr/>
          <p:nvPr/>
        </p:nvSpPr>
        <p:spPr>
          <a:xfrm>
            <a:off x="838200" y="2057400"/>
            <a:ext cx="7620000" cy="17526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Example: 1 acre of impervious runoff directed to an infiltration basin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59839" y="3810000"/>
            <a:ext cx="1550361" cy="83099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/>
              <a:t>Infiltration</a:t>
            </a:r>
          </a:p>
          <a:p>
            <a:pPr algn="ctr"/>
            <a:r>
              <a:rPr lang="en-US" sz="2400" b="1" dirty="0" smtClean="0"/>
              <a:t>basin</a:t>
            </a:r>
            <a:endParaRPr lang="en-US" sz="2400" b="1" dirty="0"/>
          </a:p>
        </p:txBody>
      </p:sp>
      <p:sp>
        <p:nvSpPr>
          <p:cNvPr id="6" name="Curved Right Arrow 5"/>
          <p:cNvSpPr/>
          <p:nvPr/>
        </p:nvSpPr>
        <p:spPr>
          <a:xfrm>
            <a:off x="2743200" y="3048000"/>
            <a:ext cx="731520" cy="1216152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Curved Left Arrow 6"/>
          <p:cNvSpPr/>
          <p:nvPr/>
        </p:nvSpPr>
        <p:spPr>
          <a:xfrm>
            <a:off x="5791200" y="3048000"/>
            <a:ext cx="731520" cy="121615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Down Arrow 7"/>
          <p:cNvSpPr/>
          <p:nvPr/>
        </p:nvSpPr>
        <p:spPr>
          <a:xfrm>
            <a:off x="4419600" y="4648200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92689" y="5638800"/>
            <a:ext cx="6937412" cy="461665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/>
              <a:t>Typical design infiltrates 35-75 feet of water annually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362" b="16806"/>
          <a:stretch/>
        </p:blipFill>
        <p:spPr>
          <a:xfrm>
            <a:off x="-1" y="-1"/>
            <a:ext cx="9142594" cy="6841376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Fate </a:t>
            </a:r>
            <a:r>
              <a:rPr lang="en-US" b="1" dirty="0" smtClean="0"/>
              <a:t>of infiltrated water</a:t>
            </a:r>
            <a:endParaRPr lang="en-US" b="1" dirty="0"/>
          </a:p>
        </p:txBody>
      </p:sp>
      <p:sp>
        <p:nvSpPr>
          <p:cNvPr id="4" name="Rectangle 3"/>
          <p:cNvSpPr/>
          <p:nvPr/>
        </p:nvSpPr>
        <p:spPr>
          <a:xfrm>
            <a:off x="762000" y="2895600"/>
            <a:ext cx="7620000" cy="60960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62000" y="3505200"/>
            <a:ext cx="7620000" cy="914400"/>
          </a:xfrm>
          <a:prstGeom prst="rect">
            <a:avLst/>
          </a:prstGeom>
          <a:pattFill prst="pct10">
            <a:fgClr>
              <a:schemeClr val="accent5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762000" y="4419600"/>
            <a:ext cx="7620000" cy="381000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62000" y="4800600"/>
            <a:ext cx="7620000" cy="990600"/>
          </a:xfrm>
          <a:prstGeom prst="rect">
            <a:avLst/>
          </a:prstGeom>
          <a:pattFill prst="horzBrick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3429000" y="2895600"/>
            <a:ext cx="943897" cy="250722"/>
          </a:xfrm>
          <a:custGeom>
            <a:avLst/>
            <a:gdLst>
              <a:gd name="connsiteX0" fmla="*/ 0 w 943897"/>
              <a:gd name="connsiteY0" fmla="*/ 0 h 250722"/>
              <a:gd name="connsiteX1" fmla="*/ 147484 w 943897"/>
              <a:gd name="connsiteY1" fmla="*/ 250722 h 250722"/>
              <a:gd name="connsiteX2" fmla="*/ 752168 w 943897"/>
              <a:gd name="connsiteY2" fmla="*/ 250722 h 250722"/>
              <a:gd name="connsiteX3" fmla="*/ 943897 w 943897"/>
              <a:gd name="connsiteY3" fmla="*/ 0 h 250722"/>
              <a:gd name="connsiteX4" fmla="*/ 0 w 943897"/>
              <a:gd name="connsiteY4" fmla="*/ 0 h 250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3897" h="250722">
                <a:moveTo>
                  <a:pt x="0" y="0"/>
                </a:moveTo>
                <a:lnTo>
                  <a:pt x="147484" y="250722"/>
                </a:lnTo>
                <a:lnTo>
                  <a:pt x="752168" y="250722"/>
                </a:lnTo>
                <a:lnTo>
                  <a:pt x="943897" y="0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914400" y="2743200"/>
            <a:ext cx="2971800" cy="1066800"/>
          </a:xfrm>
          <a:custGeom>
            <a:avLst/>
            <a:gdLst>
              <a:gd name="connsiteX0" fmla="*/ 0 w 2934929"/>
              <a:gd name="connsiteY0" fmla="*/ 0 h 1032387"/>
              <a:gd name="connsiteX1" fmla="*/ 2920181 w 2934929"/>
              <a:gd name="connsiteY1" fmla="*/ 14748 h 1032387"/>
              <a:gd name="connsiteX2" fmla="*/ 2934929 w 2934929"/>
              <a:gd name="connsiteY2" fmla="*/ 1032387 h 1032387"/>
              <a:gd name="connsiteX3" fmla="*/ 2934929 w 2934929"/>
              <a:gd name="connsiteY3" fmla="*/ 1032387 h 1032387"/>
              <a:gd name="connsiteX4" fmla="*/ 2934929 w 2934929"/>
              <a:gd name="connsiteY4" fmla="*/ 1032387 h 1032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34929" h="1032387">
                <a:moveTo>
                  <a:pt x="0" y="0"/>
                </a:moveTo>
                <a:lnTo>
                  <a:pt x="2920181" y="14748"/>
                </a:lnTo>
                <a:lnTo>
                  <a:pt x="2934929" y="1032387"/>
                </a:lnTo>
                <a:lnTo>
                  <a:pt x="2934929" y="1032387"/>
                </a:lnTo>
                <a:lnTo>
                  <a:pt x="2934929" y="1032387"/>
                </a:lnTo>
              </a:path>
            </a:pathLst>
          </a:cu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5105400" y="2895600"/>
            <a:ext cx="1622322" cy="912586"/>
          </a:xfrm>
          <a:custGeom>
            <a:avLst/>
            <a:gdLst>
              <a:gd name="connsiteX0" fmla="*/ 0 w 1622322"/>
              <a:gd name="connsiteY0" fmla="*/ 0 h 912586"/>
              <a:gd name="connsiteX1" fmla="*/ 0 w 1622322"/>
              <a:gd name="connsiteY1" fmla="*/ 0 h 912586"/>
              <a:gd name="connsiteX2" fmla="*/ 103238 w 1622322"/>
              <a:gd name="connsiteY2" fmla="*/ 88490 h 912586"/>
              <a:gd name="connsiteX3" fmla="*/ 162232 w 1622322"/>
              <a:gd name="connsiteY3" fmla="*/ 176981 h 912586"/>
              <a:gd name="connsiteX4" fmla="*/ 191729 w 1622322"/>
              <a:gd name="connsiteY4" fmla="*/ 221226 h 912586"/>
              <a:gd name="connsiteX5" fmla="*/ 206477 w 1622322"/>
              <a:gd name="connsiteY5" fmla="*/ 294968 h 912586"/>
              <a:gd name="connsiteX6" fmla="*/ 221225 w 1622322"/>
              <a:gd name="connsiteY6" fmla="*/ 339213 h 912586"/>
              <a:gd name="connsiteX7" fmla="*/ 235974 w 1622322"/>
              <a:gd name="connsiteY7" fmla="*/ 398206 h 912586"/>
              <a:gd name="connsiteX8" fmla="*/ 280219 w 1622322"/>
              <a:gd name="connsiteY8" fmla="*/ 604684 h 912586"/>
              <a:gd name="connsiteX9" fmla="*/ 309716 w 1622322"/>
              <a:gd name="connsiteY9" fmla="*/ 648929 h 912586"/>
              <a:gd name="connsiteX10" fmla="*/ 398206 w 1622322"/>
              <a:gd name="connsiteY10" fmla="*/ 722671 h 912586"/>
              <a:gd name="connsiteX11" fmla="*/ 471948 w 1622322"/>
              <a:gd name="connsiteY11" fmla="*/ 796413 h 912586"/>
              <a:gd name="connsiteX12" fmla="*/ 501445 w 1622322"/>
              <a:gd name="connsiteY12" fmla="*/ 840658 h 912586"/>
              <a:gd name="connsiteX13" fmla="*/ 545690 w 1622322"/>
              <a:gd name="connsiteY13" fmla="*/ 855406 h 912586"/>
              <a:gd name="connsiteX14" fmla="*/ 634180 w 1622322"/>
              <a:gd name="connsiteY14" fmla="*/ 899651 h 912586"/>
              <a:gd name="connsiteX15" fmla="*/ 855406 w 1622322"/>
              <a:gd name="connsiteY15" fmla="*/ 884903 h 912586"/>
              <a:gd name="connsiteX16" fmla="*/ 1047135 w 1622322"/>
              <a:gd name="connsiteY16" fmla="*/ 855406 h 912586"/>
              <a:gd name="connsiteX17" fmla="*/ 1091380 w 1622322"/>
              <a:gd name="connsiteY17" fmla="*/ 811161 h 912586"/>
              <a:gd name="connsiteX18" fmla="*/ 1120877 w 1622322"/>
              <a:gd name="connsiteY18" fmla="*/ 766916 h 912586"/>
              <a:gd name="connsiteX19" fmla="*/ 1165122 w 1622322"/>
              <a:gd name="connsiteY19" fmla="*/ 737419 h 912586"/>
              <a:gd name="connsiteX20" fmla="*/ 1224116 w 1622322"/>
              <a:gd name="connsiteY20" fmla="*/ 648929 h 912586"/>
              <a:gd name="connsiteX21" fmla="*/ 1238864 w 1622322"/>
              <a:gd name="connsiteY21" fmla="*/ 604684 h 912586"/>
              <a:gd name="connsiteX22" fmla="*/ 1268361 w 1622322"/>
              <a:gd name="connsiteY22" fmla="*/ 560439 h 912586"/>
              <a:gd name="connsiteX23" fmla="*/ 1297858 w 1622322"/>
              <a:gd name="connsiteY23" fmla="*/ 471948 h 912586"/>
              <a:gd name="connsiteX24" fmla="*/ 1327354 w 1622322"/>
              <a:gd name="connsiteY24" fmla="*/ 294968 h 912586"/>
              <a:gd name="connsiteX25" fmla="*/ 1342103 w 1622322"/>
              <a:gd name="connsiteY25" fmla="*/ 250722 h 912586"/>
              <a:gd name="connsiteX26" fmla="*/ 1430593 w 1622322"/>
              <a:gd name="connsiteY26" fmla="*/ 191729 h 912586"/>
              <a:gd name="connsiteX27" fmla="*/ 1474838 w 1622322"/>
              <a:gd name="connsiteY27" fmla="*/ 162232 h 912586"/>
              <a:gd name="connsiteX28" fmla="*/ 1519083 w 1622322"/>
              <a:gd name="connsiteY28" fmla="*/ 117987 h 912586"/>
              <a:gd name="connsiteX29" fmla="*/ 1563329 w 1622322"/>
              <a:gd name="connsiteY29" fmla="*/ 88490 h 912586"/>
              <a:gd name="connsiteX30" fmla="*/ 1622322 w 1622322"/>
              <a:gd name="connsiteY30" fmla="*/ 14748 h 912586"/>
              <a:gd name="connsiteX31" fmla="*/ 58993 w 1622322"/>
              <a:gd name="connsiteY31" fmla="*/ 14748 h 912586"/>
              <a:gd name="connsiteX32" fmla="*/ 58993 w 1622322"/>
              <a:gd name="connsiteY32" fmla="*/ 14748 h 912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622322" h="912586">
                <a:moveTo>
                  <a:pt x="0" y="0"/>
                </a:moveTo>
                <a:lnTo>
                  <a:pt x="0" y="0"/>
                </a:lnTo>
                <a:cubicBezTo>
                  <a:pt x="34413" y="29497"/>
                  <a:pt x="72611" y="55079"/>
                  <a:pt x="103238" y="88490"/>
                </a:cubicBezTo>
                <a:cubicBezTo>
                  <a:pt x="127193" y="114623"/>
                  <a:pt x="142567" y="147484"/>
                  <a:pt x="162232" y="176981"/>
                </a:cubicBezTo>
                <a:lnTo>
                  <a:pt x="191729" y="221226"/>
                </a:lnTo>
                <a:cubicBezTo>
                  <a:pt x="196645" y="245807"/>
                  <a:pt x="200397" y="270649"/>
                  <a:pt x="206477" y="294968"/>
                </a:cubicBezTo>
                <a:cubicBezTo>
                  <a:pt x="210247" y="310050"/>
                  <a:pt x="216954" y="324265"/>
                  <a:pt x="221225" y="339213"/>
                </a:cubicBezTo>
                <a:cubicBezTo>
                  <a:pt x="226794" y="358703"/>
                  <a:pt x="231058" y="378542"/>
                  <a:pt x="235974" y="398206"/>
                </a:cubicBezTo>
                <a:cubicBezTo>
                  <a:pt x="242215" y="448131"/>
                  <a:pt x="247887" y="556187"/>
                  <a:pt x="280219" y="604684"/>
                </a:cubicBezTo>
                <a:cubicBezTo>
                  <a:pt x="290051" y="619432"/>
                  <a:pt x="297182" y="636395"/>
                  <a:pt x="309716" y="648929"/>
                </a:cubicBezTo>
                <a:cubicBezTo>
                  <a:pt x="425728" y="764941"/>
                  <a:pt x="277400" y="577704"/>
                  <a:pt x="398206" y="722671"/>
                </a:cubicBezTo>
                <a:cubicBezTo>
                  <a:pt x="459658" y="796413"/>
                  <a:pt x="390832" y="742335"/>
                  <a:pt x="471948" y="796413"/>
                </a:cubicBezTo>
                <a:cubicBezTo>
                  <a:pt x="481780" y="811161"/>
                  <a:pt x="487604" y="829585"/>
                  <a:pt x="501445" y="840658"/>
                </a:cubicBezTo>
                <a:cubicBezTo>
                  <a:pt x="513584" y="850369"/>
                  <a:pt x="531785" y="848454"/>
                  <a:pt x="545690" y="855406"/>
                </a:cubicBezTo>
                <a:cubicBezTo>
                  <a:pt x="660050" y="912586"/>
                  <a:pt x="522969" y="862582"/>
                  <a:pt x="634180" y="899651"/>
                </a:cubicBezTo>
                <a:lnTo>
                  <a:pt x="855406" y="884903"/>
                </a:lnTo>
                <a:cubicBezTo>
                  <a:pt x="1005496" y="872896"/>
                  <a:pt x="960067" y="884430"/>
                  <a:pt x="1047135" y="855406"/>
                </a:cubicBezTo>
                <a:cubicBezTo>
                  <a:pt x="1061883" y="840658"/>
                  <a:pt x="1078027" y="827184"/>
                  <a:pt x="1091380" y="811161"/>
                </a:cubicBezTo>
                <a:cubicBezTo>
                  <a:pt x="1102728" y="797544"/>
                  <a:pt x="1108343" y="779450"/>
                  <a:pt x="1120877" y="766916"/>
                </a:cubicBezTo>
                <a:cubicBezTo>
                  <a:pt x="1133411" y="754382"/>
                  <a:pt x="1150374" y="747251"/>
                  <a:pt x="1165122" y="737419"/>
                </a:cubicBezTo>
                <a:lnTo>
                  <a:pt x="1224116" y="648929"/>
                </a:lnTo>
                <a:cubicBezTo>
                  <a:pt x="1232739" y="635994"/>
                  <a:pt x="1231912" y="618589"/>
                  <a:pt x="1238864" y="604684"/>
                </a:cubicBezTo>
                <a:cubicBezTo>
                  <a:pt x="1246791" y="588830"/>
                  <a:pt x="1258529" y="575187"/>
                  <a:pt x="1268361" y="560439"/>
                </a:cubicBezTo>
                <a:cubicBezTo>
                  <a:pt x="1278193" y="530942"/>
                  <a:pt x="1292747" y="502618"/>
                  <a:pt x="1297858" y="471948"/>
                </a:cubicBezTo>
                <a:cubicBezTo>
                  <a:pt x="1307690" y="412955"/>
                  <a:pt x="1308441" y="351706"/>
                  <a:pt x="1327354" y="294968"/>
                </a:cubicBezTo>
                <a:cubicBezTo>
                  <a:pt x="1332270" y="280219"/>
                  <a:pt x="1331110" y="261715"/>
                  <a:pt x="1342103" y="250722"/>
                </a:cubicBezTo>
                <a:cubicBezTo>
                  <a:pt x="1367170" y="225655"/>
                  <a:pt x="1401096" y="211393"/>
                  <a:pt x="1430593" y="191729"/>
                </a:cubicBezTo>
                <a:lnTo>
                  <a:pt x="1474838" y="162232"/>
                </a:lnTo>
                <a:cubicBezTo>
                  <a:pt x="1492192" y="150662"/>
                  <a:pt x="1503060" y="131339"/>
                  <a:pt x="1519083" y="117987"/>
                </a:cubicBezTo>
                <a:cubicBezTo>
                  <a:pt x="1532700" y="106639"/>
                  <a:pt x="1548580" y="98322"/>
                  <a:pt x="1563329" y="88490"/>
                </a:cubicBezTo>
                <a:cubicBezTo>
                  <a:pt x="1600538" y="32675"/>
                  <a:pt x="1580291" y="56779"/>
                  <a:pt x="1622322" y="14748"/>
                </a:cubicBezTo>
                <a:lnTo>
                  <a:pt x="58993" y="14748"/>
                </a:lnTo>
                <a:lnTo>
                  <a:pt x="58993" y="14748"/>
                </a:lnTo>
              </a:path>
            </a:pathLst>
          </a:custGeom>
          <a:solidFill>
            <a:srgbClr val="0070C0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4953000" y="2362200"/>
            <a:ext cx="213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Lake or stream</a:t>
            </a:r>
            <a:endParaRPr lang="en-US" sz="24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1371600" y="3581400"/>
            <a:ext cx="213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Shallow groundwater</a:t>
            </a:r>
            <a:endParaRPr lang="en-US" sz="24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1371600" y="2281535"/>
            <a:ext cx="274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/>
              <a:t>Stormwater</a:t>
            </a:r>
            <a:r>
              <a:rPr lang="en-US" sz="2400" b="1" dirty="0" smtClean="0"/>
              <a:t> runoff</a:t>
            </a:r>
            <a:endParaRPr lang="en-US" sz="24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3581400" y="4876800"/>
            <a:ext cx="213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Deep groundwater</a:t>
            </a:r>
            <a:endParaRPr lang="en-US" sz="24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4267200" y="4415135"/>
            <a:ext cx="3276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Confining unit</a:t>
            </a:r>
            <a:endParaRPr lang="en-US" sz="2400" b="1" dirty="0"/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4648200" y="3657600"/>
            <a:ext cx="1143000" cy="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5562600" y="5334000"/>
            <a:ext cx="2209800" cy="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4648200" y="4038600"/>
            <a:ext cx="2514600" cy="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7162800" y="2743200"/>
            <a:ext cx="76200" cy="1524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7162800" y="3886200"/>
            <a:ext cx="76200" cy="381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7848600" y="2743200"/>
            <a:ext cx="76200" cy="27432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7848600" y="5105400"/>
            <a:ext cx="76200" cy="381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3" name="Straight Arrow Connector 32"/>
          <p:cNvCxnSpPr/>
          <p:nvPr/>
        </p:nvCxnSpPr>
        <p:spPr>
          <a:xfrm>
            <a:off x="3886200" y="4267200"/>
            <a:ext cx="0" cy="762000"/>
          </a:xfrm>
          <a:prstGeom prst="straightConnector1">
            <a:avLst/>
          </a:prstGeom>
          <a:ln w="38100">
            <a:solidFill>
              <a:srgbClr val="C0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953234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362" b="16806"/>
          <a:stretch/>
        </p:blipFill>
        <p:spPr>
          <a:xfrm>
            <a:off x="1406" y="16624"/>
            <a:ext cx="9142594" cy="684137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9823" y="261217"/>
            <a:ext cx="7886700" cy="1048039"/>
          </a:xfrm>
        </p:spPr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</a:rPr>
              <a:t>Villanova study, </a:t>
            </a:r>
            <a:r>
              <a:rPr lang="en-US" b="1" dirty="0" err="1" smtClean="0">
                <a:solidFill>
                  <a:srgbClr val="0070C0"/>
                </a:solidFill>
              </a:rPr>
              <a:t>Machusick</a:t>
            </a:r>
            <a:r>
              <a:rPr lang="en-US" b="1" dirty="0" smtClean="0">
                <a:solidFill>
                  <a:srgbClr val="0070C0"/>
                </a:solidFill>
              </a:rPr>
              <a:t>, 2009</a:t>
            </a:r>
            <a:endParaRPr lang="en-US" b="1" dirty="0">
              <a:solidFill>
                <a:srgbClr val="0070C0"/>
              </a:solidFill>
            </a:endParaRPr>
          </a:p>
        </p:txBody>
      </p:sp>
      <p:grpSp>
        <p:nvGrpSpPr>
          <p:cNvPr id="4" name="Group 32"/>
          <p:cNvGrpSpPr/>
          <p:nvPr/>
        </p:nvGrpSpPr>
        <p:grpSpPr>
          <a:xfrm>
            <a:off x="659823" y="2238384"/>
            <a:ext cx="7737071" cy="4404462"/>
            <a:chOff x="1446415" y="1909543"/>
            <a:chExt cx="9144000" cy="3943835"/>
          </a:xfrm>
        </p:grpSpPr>
        <p:sp>
          <p:nvSpPr>
            <p:cNvPr id="6" name="Rectangle 5"/>
            <p:cNvSpPr/>
            <p:nvPr/>
          </p:nvSpPr>
          <p:spPr>
            <a:xfrm>
              <a:off x="1446415" y="2012156"/>
              <a:ext cx="9144000" cy="38412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109145" y="2545556"/>
              <a:ext cx="1216404" cy="276837"/>
            </a:xfrm>
            <a:custGeom>
              <a:avLst/>
              <a:gdLst>
                <a:gd name="connsiteX0" fmla="*/ 0 w 1216404"/>
                <a:gd name="connsiteY0" fmla="*/ 16778 h 276837"/>
                <a:gd name="connsiteX1" fmla="*/ 1216404 w 1216404"/>
                <a:gd name="connsiteY1" fmla="*/ 0 h 276837"/>
                <a:gd name="connsiteX2" fmla="*/ 1031846 w 1216404"/>
                <a:gd name="connsiteY2" fmla="*/ 276837 h 276837"/>
                <a:gd name="connsiteX3" fmla="*/ 184558 w 1216404"/>
                <a:gd name="connsiteY3" fmla="*/ 268448 h 276837"/>
                <a:gd name="connsiteX4" fmla="*/ 0 w 1216404"/>
                <a:gd name="connsiteY4" fmla="*/ 16778 h 276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6404" h="276837">
                  <a:moveTo>
                    <a:pt x="0" y="16778"/>
                  </a:moveTo>
                  <a:lnTo>
                    <a:pt x="1216404" y="0"/>
                  </a:lnTo>
                  <a:lnTo>
                    <a:pt x="1031846" y="276837"/>
                  </a:lnTo>
                  <a:lnTo>
                    <a:pt x="184558" y="268448"/>
                  </a:lnTo>
                  <a:lnTo>
                    <a:pt x="0" y="16778"/>
                  </a:lnTo>
                  <a:close/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1522615" y="2545556"/>
              <a:ext cx="8077200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ectangle 8"/>
            <p:cNvSpPr/>
            <p:nvPr/>
          </p:nvSpPr>
          <p:spPr>
            <a:xfrm>
              <a:off x="2822392" y="2834976"/>
              <a:ext cx="152400" cy="139817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2822392" y="3166052"/>
              <a:ext cx="152400" cy="139817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822392" y="3523232"/>
              <a:ext cx="152400" cy="139817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" name="Group 11"/>
            <p:cNvGrpSpPr/>
            <p:nvPr/>
          </p:nvGrpSpPr>
          <p:grpSpPr>
            <a:xfrm>
              <a:off x="3459773" y="2469356"/>
              <a:ext cx="45719" cy="2903989"/>
              <a:chOff x="2013358" y="2057400"/>
              <a:chExt cx="45719" cy="2903989"/>
            </a:xfrm>
          </p:grpSpPr>
          <p:sp>
            <p:nvSpPr>
              <p:cNvPr id="13" name="Rectangle 12"/>
              <p:cNvSpPr/>
              <p:nvPr/>
            </p:nvSpPr>
            <p:spPr>
              <a:xfrm>
                <a:off x="2013358" y="2057400"/>
                <a:ext cx="45719" cy="144780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2013358" y="3513589"/>
                <a:ext cx="45719" cy="1447800"/>
              </a:xfrm>
              <a:prstGeom prst="rect">
                <a:avLst/>
              </a:prstGeom>
              <a:pattFill prst="wdUpDiag">
                <a:fgClr>
                  <a:schemeClr val="tx1"/>
                </a:fgClr>
                <a:bgClr>
                  <a:schemeClr val="bg1"/>
                </a:bgClr>
              </a:patt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" name="Group 14"/>
            <p:cNvGrpSpPr/>
            <p:nvPr/>
          </p:nvGrpSpPr>
          <p:grpSpPr>
            <a:xfrm>
              <a:off x="9554096" y="2469356"/>
              <a:ext cx="45719" cy="2903989"/>
              <a:chOff x="2013358" y="2057400"/>
              <a:chExt cx="45719" cy="2903989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2013358" y="2057400"/>
                <a:ext cx="45719" cy="144780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2013358" y="3513589"/>
                <a:ext cx="45719" cy="1447800"/>
              </a:xfrm>
              <a:prstGeom prst="rect">
                <a:avLst/>
              </a:prstGeom>
              <a:pattFill prst="wdUpDiag">
                <a:fgClr>
                  <a:schemeClr val="tx1"/>
                </a:fgClr>
                <a:bgClr>
                  <a:schemeClr val="bg1"/>
                </a:bgClr>
              </a:patt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18" name="Straight Connector 17"/>
            <p:cNvCxnSpPr/>
            <p:nvPr/>
          </p:nvCxnSpPr>
          <p:spPr>
            <a:xfrm>
              <a:off x="1522615" y="4069556"/>
              <a:ext cx="80772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Isosceles Triangle 18"/>
            <p:cNvSpPr/>
            <p:nvPr/>
          </p:nvSpPr>
          <p:spPr>
            <a:xfrm rot="10800000">
              <a:off x="9066415" y="3952811"/>
              <a:ext cx="146304" cy="116745"/>
            </a:xfrm>
            <a:prstGeom prst="triangl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124492" y="2155840"/>
              <a:ext cx="762000" cy="5787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MW2</a:t>
              </a:r>
              <a:endParaRPr lang="en-US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9195955" y="2177204"/>
              <a:ext cx="762000" cy="5787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MW3</a:t>
              </a:r>
              <a:endParaRPr lang="en-US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518850" y="2155840"/>
              <a:ext cx="1337765" cy="3307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35 feet</a:t>
              </a:r>
              <a:endParaRPr lang="en-US" dirty="0"/>
            </a:p>
          </p:txBody>
        </p:sp>
        <p:cxnSp>
          <p:nvCxnSpPr>
            <p:cNvPr id="23" name="Straight Arrow Connector 22"/>
            <p:cNvCxnSpPr/>
            <p:nvPr/>
          </p:nvCxnSpPr>
          <p:spPr>
            <a:xfrm>
              <a:off x="3505492" y="2469356"/>
              <a:ext cx="6071463" cy="21364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>
              <a:off x="1446415" y="2961507"/>
              <a:ext cx="2073479" cy="3307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 smtClean="0"/>
                <a:t>Lysimeters</a:t>
              </a:r>
              <a:endParaRPr lang="en-US" dirty="0"/>
            </a:p>
          </p:txBody>
        </p:sp>
        <p:cxnSp>
          <p:nvCxnSpPr>
            <p:cNvPr id="25" name="Straight Arrow Connector 24"/>
            <p:cNvCxnSpPr/>
            <p:nvPr/>
          </p:nvCxnSpPr>
          <p:spPr>
            <a:xfrm flipV="1">
              <a:off x="2513215" y="2935995"/>
              <a:ext cx="290824" cy="16138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/>
            <p:cNvCxnSpPr/>
            <p:nvPr/>
          </p:nvCxnSpPr>
          <p:spPr>
            <a:xfrm flipV="1">
              <a:off x="2549919" y="3209240"/>
              <a:ext cx="264732" cy="168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/>
            <p:cNvCxnSpPr/>
            <p:nvPr/>
          </p:nvCxnSpPr>
          <p:spPr>
            <a:xfrm>
              <a:off x="2488639" y="3270550"/>
              <a:ext cx="315400" cy="29056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/>
            <p:cNvSpPr txBox="1"/>
            <p:nvPr/>
          </p:nvSpPr>
          <p:spPr>
            <a:xfrm>
              <a:off x="2087392" y="1909543"/>
              <a:ext cx="883449" cy="8267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Rain garden</a:t>
              </a:r>
              <a:endParaRPr lang="en-US" dirty="0"/>
            </a:p>
          </p:txBody>
        </p:sp>
        <p:cxnSp>
          <p:nvCxnSpPr>
            <p:cNvPr id="29" name="Straight Arrow Connector 28"/>
            <p:cNvCxnSpPr/>
            <p:nvPr/>
          </p:nvCxnSpPr>
          <p:spPr>
            <a:xfrm flipH="1">
              <a:off x="3639716" y="2621756"/>
              <a:ext cx="18176" cy="2751589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/>
            <p:cNvSpPr txBox="1"/>
            <p:nvPr/>
          </p:nvSpPr>
          <p:spPr>
            <a:xfrm>
              <a:off x="3351611" y="3393142"/>
              <a:ext cx="1337765" cy="3307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20 feet</a:t>
              </a:r>
              <a:endParaRPr lang="en-US" dirty="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442650" y="5188679"/>
              <a:ext cx="2328365" cy="3307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Groundwater flow</a:t>
              </a:r>
              <a:endParaRPr lang="en-US" dirty="0"/>
            </a:p>
          </p:txBody>
        </p:sp>
        <p:cxnSp>
          <p:nvCxnSpPr>
            <p:cNvPr id="32" name="Straight Arrow Connector 31"/>
            <p:cNvCxnSpPr/>
            <p:nvPr/>
          </p:nvCxnSpPr>
          <p:spPr>
            <a:xfrm>
              <a:off x="7618615" y="5373345"/>
              <a:ext cx="137160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2637933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362" b="16806"/>
          <a:stretch/>
        </p:blipFill>
        <p:spPr>
          <a:xfrm>
            <a:off x="-1" y="-1"/>
            <a:ext cx="9142594" cy="684137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52400"/>
            <a:ext cx="7772400" cy="2667000"/>
          </a:xfrm>
        </p:spPr>
        <p:txBody>
          <a:bodyPr>
            <a:normAutofit/>
          </a:bodyPr>
          <a:lstStyle/>
          <a:p>
            <a:r>
              <a:rPr lang="en-US" b="1" dirty="0" smtClean="0"/>
              <a:t>September 10, 2015: Effects of </a:t>
            </a:r>
            <a:r>
              <a:rPr lang="en-US" b="1" dirty="0" err="1" smtClean="0"/>
              <a:t>stormwater</a:t>
            </a:r>
            <a:r>
              <a:rPr lang="en-US" b="1" dirty="0" smtClean="0"/>
              <a:t> infiltration on groundwater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xmlns="" val="3914244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362" b="16806"/>
          <a:stretch/>
        </p:blipFill>
        <p:spPr>
          <a:xfrm>
            <a:off x="1406" y="16624"/>
            <a:ext cx="9142594" cy="6841376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143000" y="1038226"/>
            <a:ext cx="6858000" cy="56388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7" name="Chart 16"/>
          <p:cNvGraphicFramePr>
            <a:graphicFrameLocks/>
          </p:cNvGraphicFramePr>
          <p:nvPr>
            <p:extLst/>
          </p:nvPr>
        </p:nvGraphicFramePr>
        <p:xfrm>
          <a:off x="1375172" y="1314453"/>
          <a:ext cx="6393656" cy="53911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8" name="Chart 17"/>
          <p:cNvGraphicFramePr>
            <a:graphicFrameLocks/>
          </p:cNvGraphicFramePr>
          <p:nvPr>
            <p:extLst/>
          </p:nvPr>
        </p:nvGraphicFramePr>
        <p:xfrm>
          <a:off x="1375172" y="1314453"/>
          <a:ext cx="6393656" cy="53911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9" name="Chart 18"/>
          <p:cNvGraphicFramePr>
            <a:graphicFrameLocks/>
          </p:cNvGraphicFramePr>
          <p:nvPr>
            <p:extLst/>
          </p:nvPr>
        </p:nvGraphicFramePr>
        <p:xfrm>
          <a:off x="1375172" y="1314453"/>
          <a:ext cx="6393656" cy="53911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1" name="Down Arrow 20"/>
          <p:cNvSpPr/>
          <p:nvPr/>
        </p:nvSpPr>
        <p:spPr>
          <a:xfrm>
            <a:off x="2286001" y="1196320"/>
            <a:ext cx="34289" cy="2746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Down Arrow 21"/>
          <p:cNvSpPr/>
          <p:nvPr/>
        </p:nvSpPr>
        <p:spPr>
          <a:xfrm>
            <a:off x="3973714" y="1196320"/>
            <a:ext cx="34289" cy="2746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2478392" y="1129785"/>
            <a:ext cx="12801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Deicers applied</a:t>
            </a:r>
          </a:p>
        </p:txBody>
      </p:sp>
      <p:graphicFrame>
        <p:nvGraphicFramePr>
          <p:cNvPr id="24" name="Chart 23"/>
          <p:cNvGraphicFramePr>
            <a:graphicFrameLocks/>
          </p:cNvGraphicFramePr>
          <p:nvPr>
            <p:extLst/>
          </p:nvPr>
        </p:nvGraphicFramePr>
        <p:xfrm>
          <a:off x="1375172" y="1314452"/>
          <a:ext cx="6393656" cy="53911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6286500" y="1129785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Runoff</a:t>
            </a:r>
          </a:p>
        </p:txBody>
      </p:sp>
      <p:sp>
        <p:nvSpPr>
          <p:cNvPr id="27" name="Oval 26"/>
          <p:cNvSpPr/>
          <p:nvPr/>
        </p:nvSpPr>
        <p:spPr>
          <a:xfrm>
            <a:off x="5883731" y="1499117"/>
            <a:ext cx="114300" cy="175280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6175772" y="1490554"/>
            <a:ext cx="114300" cy="17528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6029752" y="1490554"/>
            <a:ext cx="114300" cy="17528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6283666" y="1372526"/>
            <a:ext cx="1643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Lysimeters</a:t>
            </a:r>
            <a:r>
              <a:rPr lang="en-US" dirty="0"/>
              <a:t> (0, 4, 8 </a:t>
            </a:r>
            <a:r>
              <a:rPr lang="en-US" dirty="0" err="1"/>
              <a:t>ft</a:t>
            </a:r>
            <a:r>
              <a:rPr lang="en-US" dirty="0"/>
              <a:t>)</a:t>
            </a:r>
          </a:p>
        </p:txBody>
      </p:sp>
      <p:sp>
        <p:nvSpPr>
          <p:cNvPr id="31" name="Oval 30"/>
          <p:cNvSpPr/>
          <p:nvPr/>
        </p:nvSpPr>
        <p:spPr>
          <a:xfrm>
            <a:off x="6180370" y="1735755"/>
            <a:ext cx="114300" cy="17528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/>
          <p:cNvSpPr txBox="1"/>
          <p:nvPr/>
        </p:nvSpPr>
        <p:spPr>
          <a:xfrm>
            <a:off x="6290072" y="1633392"/>
            <a:ext cx="1643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MW2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290072" y="1876133"/>
            <a:ext cx="1643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MW3</a:t>
            </a:r>
          </a:p>
        </p:txBody>
      </p:sp>
      <p:sp>
        <p:nvSpPr>
          <p:cNvPr id="34" name="Oval 33"/>
          <p:cNvSpPr/>
          <p:nvPr/>
        </p:nvSpPr>
        <p:spPr>
          <a:xfrm>
            <a:off x="6180370" y="1996832"/>
            <a:ext cx="114300" cy="17528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8" name="Straight Connector 37"/>
          <p:cNvCxnSpPr/>
          <p:nvPr/>
        </p:nvCxnSpPr>
        <p:spPr>
          <a:xfrm>
            <a:off x="6044340" y="1332854"/>
            <a:ext cx="18598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629812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7" grpId="0">
        <p:bldAsOne/>
      </p:bldGraphic>
      <p:bldGraphic spid="18" grpId="0">
        <p:bldAsOne/>
      </p:bldGraphic>
      <p:bldGraphic spid="19" grpId="0">
        <p:bldAsOne/>
      </p:bldGraphic>
      <p:bldP spid="21" grpId="0" animBg="1"/>
      <p:bldP spid="22" grpId="0" animBg="1"/>
      <p:bldP spid="23" grpId="0"/>
      <p:bldGraphic spid="24" grpId="0">
        <p:bldAsOne/>
      </p:bldGraphic>
      <p:bldP spid="26" grpId="0"/>
      <p:bldP spid="27" grpId="0" animBg="1"/>
      <p:bldP spid="28" grpId="0" animBg="1"/>
      <p:bldP spid="29" grpId="0" animBg="1"/>
      <p:bldP spid="30" grpId="0"/>
      <p:bldP spid="31" grpId="0" animBg="1"/>
      <p:bldP spid="32" grpId="0"/>
      <p:bldP spid="33" grpId="0"/>
      <p:bldP spid="3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00956.JPG"/>
          <p:cNvPicPr>
            <a:picLocks noChangeAspect="1"/>
          </p:cNvPicPr>
          <p:nvPr/>
        </p:nvPicPr>
        <p:blipFill>
          <a:blip r:embed="rId3" cstate="print">
            <a:lum bright="33000" contrast="35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Estimating chloride loads from infiltration practices</a:t>
            </a:r>
            <a:endParaRPr lang="en-US" b="1" dirty="0"/>
          </a:p>
        </p:txBody>
      </p:sp>
      <p:sp>
        <p:nvSpPr>
          <p:cNvPr id="5" name="Rectangle 4"/>
          <p:cNvSpPr/>
          <p:nvPr/>
        </p:nvSpPr>
        <p:spPr>
          <a:xfrm>
            <a:off x="228600" y="1600200"/>
            <a:ext cx="8382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err="1"/>
              <a:t>Cl</a:t>
            </a:r>
            <a:r>
              <a:rPr lang="en-US" sz="2800" baseline="-25000" dirty="0" err="1"/>
              <a:t>gw</a:t>
            </a:r>
            <a:r>
              <a:rPr lang="en-US" sz="2800" baseline="-25000" dirty="0"/>
              <a:t> </a:t>
            </a:r>
            <a:r>
              <a:rPr lang="en-US" sz="2800" dirty="0"/>
              <a:t>= </a:t>
            </a:r>
            <a:r>
              <a:rPr lang="en-US" sz="2800" dirty="0" err="1"/>
              <a:t>I</a:t>
            </a:r>
            <a:r>
              <a:rPr lang="en-US" sz="2800" baseline="-25000" dirty="0" err="1"/>
              <a:t>perv</a:t>
            </a:r>
            <a:r>
              <a:rPr lang="en-US" sz="2800" dirty="0"/>
              <a:t> + </a:t>
            </a:r>
            <a:r>
              <a:rPr lang="en-US" sz="2800" dirty="0" err="1"/>
              <a:t>I</a:t>
            </a:r>
            <a:r>
              <a:rPr lang="en-US" sz="2800" baseline="-25000" dirty="0" err="1"/>
              <a:t>imperv</a:t>
            </a:r>
            <a:r>
              <a:rPr lang="en-US" sz="2800" dirty="0"/>
              <a:t> +  </a:t>
            </a:r>
            <a:r>
              <a:rPr lang="en-US" sz="2800" dirty="0" err="1"/>
              <a:t>L</a:t>
            </a:r>
            <a:r>
              <a:rPr lang="en-US" sz="2800" baseline="-25000" dirty="0" err="1"/>
              <a:t>pi</a:t>
            </a:r>
            <a:r>
              <a:rPr lang="en-US" sz="2800" dirty="0"/>
              <a:t> + </a:t>
            </a:r>
            <a:r>
              <a:rPr lang="en-US" sz="2800" dirty="0" err="1"/>
              <a:t>L</a:t>
            </a:r>
            <a:r>
              <a:rPr lang="en-US" sz="2800" baseline="-25000" dirty="0" err="1"/>
              <a:t>ww</a:t>
            </a:r>
            <a:r>
              <a:rPr lang="en-US" sz="2800" dirty="0"/>
              <a:t> + </a:t>
            </a:r>
            <a:r>
              <a:rPr lang="en-US" sz="2800" dirty="0" err="1"/>
              <a:t>L</a:t>
            </a:r>
            <a:r>
              <a:rPr lang="en-US" sz="2800" baseline="-25000" dirty="0" err="1"/>
              <a:t>sw</a:t>
            </a:r>
            <a:r>
              <a:rPr lang="en-US" sz="2800" dirty="0"/>
              <a:t> </a:t>
            </a:r>
            <a:r>
              <a:rPr lang="en-US" sz="2800" u="sng" dirty="0"/>
              <a:t>+</a:t>
            </a:r>
            <a:r>
              <a:rPr lang="en-US" sz="2800" dirty="0"/>
              <a:t> SW + </a:t>
            </a:r>
            <a:r>
              <a:rPr lang="en-US" sz="2800" dirty="0" err="1"/>
              <a:t>I</a:t>
            </a:r>
            <a:r>
              <a:rPr lang="en-US" sz="2800" baseline="-25000" dirty="0" err="1"/>
              <a:t>ponds</a:t>
            </a:r>
            <a:r>
              <a:rPr lang="en-US" sz="2800" dirty="0"/>
              <a:t> + </a:t>
            </a:r>
            <a:r>
              <a:rPr lang="en-US" sz="2800" dirty="0" err="1"/>
              <a:t>I</a:t>
            </a:r>
            <a:r>
              <a:rPr lang="en-US" sz="2800" baseline="-25000" dirty="0" err="1"/>
              <a:t>filt</a:t>
            </a:r>
            <a:r>
              <a:rPr lang="en-US" sz="2800" dirty="0"/>
              <a:t> + </a:t>
            </a:r>
            <a:r>
              <a:rPr lang="en-US" sz="2800" dirty="0" err="1" smtClean="0"/>
              <a:t>I</a:t>
            </a:r>
            <a:r>
              <a:rPr lang="en-US" sz="2800" baseline="-25000" dirty="0" err="1" smtClean="0"/>
              <a:t>infil</a:t>
            </a:r>
            <a:endParaRPr lang="en-US" sz="2800" dirty="0"/>
          </a:p>
        </p:txBody>
      </p:sp>
      <p:sp>
        <p:nvSpPr>
          <p:cNvPr id="6" name="Rectangle 5"/>
          <p:cNvSpPr/>
          <p:nvPr/>
        </p:nvSpPr>
        <p:spPr>
          <a:xfrm>
            <a:off x="0" y="3200400"/>
            <a:ext cx="9144000" cy="3657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4800600"/>
            <a:ext cx="9144000" cy="2057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447800" y="5257800"/>
            <a:ext cx="6324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Groundwater</a:t>
            </a:r>
            <a:endParaRPr lang="en-US" sz="4000" dirty="0"/>
          </a:p>
        </p:txBody>
      </p:sp>
      <p:sp>
        <p:nvSpPr>
          <p:cNvPr id="9" name="Rectangle 8"/>
          <p:cNvSpPr/>
          <p:nvPr/>
        </p:nvSpPr>
        <p:spPr>
          <a:xfrm>
            <a:off x="2209800" y="3048000"/>
            <a:ext cx="1143000" cy="15240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5" cstate="print"/>
          <a:srcRect l="80264" t="44243" r="3906" b="43477"/>
          <a:stretch>
            <a:fillRect/>
          </a:stretch>
        </p:blipFill>
        <p:spPr bwMode="auto">
          <a:xfrm>
            <a:off x="6019800" y="2668386"/>
            <a:ext cx="914400" cy="532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6" cstate="print"/>
          <a:srcRect l="79394" t="45443" r="5469" b="47571"/>
          <a:stretch>
            <a:fillRect/>
          </a:stretch>
        </p:blipFill>
        <p:spPr bwMode="auto">
          <a:xfrm>
            <a:off x="3581400" y="2819400"/>
            <a:ext cx="9906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7" cstate="print"/>
          <a:srcRect l="73947" t="64040" r="4688" b="18750"/>
          <a:stretch>
            <a:fillRect/>
          </a:stretch>
        </p:blipFill>
        <p:spPr bwMode="auto">
          <a:xfrm>
            <a:off x="4876800" y="2667000"/>
            <a:ext cx="882916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6"/>
          <p:cNvPicPr>
            <a:picLocks noChangeAspect="1" noChangeArrowheads="1"/>
          </p:cNvPicPr>
          <p:nvPr/>
        </p:nvPicPr>
        <p:blipFill>
          <a:blip r:embed="rId8" cstate="print"/>
          <a:srcRect l="73438" t="45833" r="5469" b="38542"/>
          <a:stretch>
            <a:fillRect/>
          </a:stretch>
        </p:blipFill>
        <p:spPr bwMode="auto">
          <a:xfrm>
            <a:off x="7239000" y="2667000"/>
            <a:ext cx="9144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2057400" y="32004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/>
              <a:t>I</a:t>
            </a:r>
            <a:r>
              <a:rPr lang="en-US" sz="2400" baseline="-25000" dirty="0" err="1" smtClean="0"/>
              <a:t>perv</a:t>
            </a:r>
            <a:endParaRPr lang="en-US" sz="2400" dirty="0"/>
          </a:p>
        </p:txBody>
      </p:sp>
      <p:sp>
        <p:nvSpPr>
          <p:cNvPr id="16" name="TextBox 15"/>
          <p:cNvSpPr txBox="1"/>
          <p:nvPr/>
        </p:nvSpPr>
        <p:spPr>
          <a:xfrm>
            <a:off x="3352800" y="32004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/>
              <a:t>I</a:t>
            </a:r>
            <a:r>
              <a:rPr lang="en-US" sz="2400" baseline="-25000" dirty="0" err="1" smtClean="0"/>
              <a:t>imperv</a:t>
            </a:r>
            <a:endParaRPr lang="en-US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4648200" y="32004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/>
              <a:t>I</a:t>
            </a:r>
            <a:r>
              <a:rPr lang="en-US" sz="2400" baseline="-25000" dirty="0" err="1" smtClean="0"/>
              <a:t>infil</a:t>
            </a:r>
            <a:endParaRPr lang="en-US" sz="2400" dirty="0"/>
          </a:p>
        </p:txBody>
      </p:sp>
      <p:sp>
        <p:nvSpPr>
          <p:cNvPr id="18" name="TextBox 17"/>
          <p:cNvSpPr txBox="1"/>
          <p:nvPr/>
        </p:nvSpPr>
        <p:spPr>
          <a:xfrm>
            <a:off x="5715000" y="32004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/>
              <a:t>I</a:t>
            </a:r>
            <a:r>
              <a:rPr lang="en-US" sz="2400" baseline="-25000" dirty="0" err="1" smtClean="0"/>
              <a:t>filt</a:t>
            </a:r>
            <a:endParaRPr lang="en-US" sz="2400" dirty="0"/>
          </a:p>
        </p:txBody>
      </p:sp>
      <p:sp>
        <p:nvSpPr>
          <p:cNvPr id="19" name="TextBox 18"/>
          <p:cNvSpPr txBox="1"/>
          <p:nvPr/>
        </p:nvSpPr>
        <p:spPr>
          <a:xfrm>
            <a:off x="7086600" y="32004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/>
              <a:t>I</a:t>
            </a:r>
            <a:r>
              <a:rPr lang="en-US" sz="2400" baseline="-25000" dirty="0" err="1" smtClean="0"/>
              <a:t>ponds</a:t>
            </a:r>
            <a:endParaRPr lang="en-US" sz="2400" dirty="0"/>
          </a:p>
        </p:txBody>
      </p:sp>
      <p:sp>
        <p:nvSpPr>
          <p:cNvPr id="20" name="Down Arrow 19"/>
          <p:cNvSpPr/>
          <p:nvPr/>
        </p:nvSpPr>
        <p:spPr>
          <a:xfrm>
            <a:off x="4495800" y="3200400"/>
            <a:ext cx="76200" cy="609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Down Arrow 20"/>
          <p:cNvSpPr/>
          <p:nvPr/>
        </p:nvSpPr>
        <p:spPr>
          <a:xfrm>
            <a:off x="3048000" y="3200400"/>
            <a:ext cx="76200" cy="609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Down Arrow 21"/>
          <p:cNvSpPr/>
          <p:nvPr/>
        </p:nvSpPr>
        <p:spPr>
          <a:xfrm>
            <a:off x="5562600" y="3200400"/>
            <a:ext cx="76200" cy="609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Down Arrow 22"/>
          <p:cNvSpPr/>
          <p:nvPr/>
        </p:nvSpPr>
        <p:spPr>
          <a:xfrm>
            <a:off x="6629400" y="3200400"/>
            <a:ext cx="76200" cy="609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Down Arrow 23"/>
          <p:cNvSpPr/>
          <p:nvPr/>
        </p:nvSpPr>
        <p:spPr>
          <a:xfrm>
            <a:off x="8077200" y="3200400"/>
            <a:ext cx="76200" cy="609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631" name="Picture 7"/>
          <p:cNvPicPr>
            <a:picLocks noChangeAspect="1" noChangeArrowheads="1"/>
          </p:cNvPicPr>
          <p:nvPr/>
        </p:nvPicPr>
        <p:blipFill>
          <a:blip r:embed="rId9" cstate="print"/>
          <a:srcRect l="79688" t="45833" r="5469" b="44792"/>
          <a:stretch>
            <a:fillRect/>
          </a:stretch>
        </p:blipFill>
        <p:spPr bwMode="auto">
          <a:xfrm>
            <a:off x="1066800" y="2895600"/>
            <a:ext cx="685800" cy="324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Down Arrow 25"/>
          <p:cNvSpPr/>
          <p:nvPr/>
        </p:nvSpPr>
        <p:spPr>
          <a:xfrm>
            <a:off x="1600200" y="3200400"/>
            <a:ext cx="76200" cy="609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685800" y="32004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SW</a:t>
            </a:r>
            <a:endParaRPr lang="en-US" sz="2400" dirty="0"/>
          </a:p>
        </p:txBody>
      </p:sp>
      <p:sp>
        <p:nvSpPr>
          <p:cNvPr id="28" name="Flowchart: Direct Access Storage 27"/>
          <p:cNvSpPr/>
          <p:nvPr/>
        </p:nvSpPr>
        <p:spPr>
          <a:xfrm>
            <a:off x="381000" y="3962400"/>
            <a:ext cx="914400" cy="228600"/>
          </a:xfrm>
          <a:prstGeom prst="flowChartMagneticDrum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lowchart: Direct Access Storage 28"/>
          <p:cNvSpPr/>
          <p:nvPr/>
        </p:nvSpPr>
        <p:spPr>
          <a:xfrm>
            <a:off x="7010400" y="3962400"/>
            <a:ext cx="914400" cy="228600"/>
          </a:xfrm>
          <a:prstGeom prst="flowChartMagneticDrum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lowchart: Direct Access Storage 29"/>
          <p:cNvSpPr/>
          <p:nvPr/>
        </p:nvSpPr>
        <p:spPr>
          <a:xfrm>
            <a:off x="3352800" y="3962400"/>
            <a:ext cx="914400" cy="228600"/>
          </a:xfrm>
          <a:prstGeom prst="flowChartMagneticDrum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Down Arrow 30"/>
          <p:cNvSpPr/>
          <p:nvPr/>
        </p:nvSpPr>
        <p:spPr>
          <a:xfrm>
            <a:off x="7391400" y="4191000"/>
            <a:ext cx="76200" cy="609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Down Arrow 31"/>
          <p:cNvSpPr/>
          <p:nvPr/>
        </p:nvSpPr>
        <p:spPr>
          <a:xfrm>
            <a:off x="3733800" y="4191000"/>
            <a:ext cx="76200" cy="609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Down Arrow 32"/>
          <p:cNvSpPr/>
          <p:nvPr/>
        </p:nvSpPr>
        <p:spPr>
          <a:xfrm>
            <a:off x="762000" y="4191000"/>
            <a:ext cx="76200" cy="609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7467600" y="42672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L</a:t>
            </a:r>
            <a:r>
              <a:rPr lang="en-US" sz="2400" baseline="-25000" dirty="0" err="1" smtClean="0"/>
              <a:t>sw</a:t>
            </a:r>
            <a:endParaRPr lang="en-US" sz="2400" dirty="0"/>
          </a:p>
        </p:txBody>
      </p:sp>
      <p:sp>
        <p:nvSpPr>
          <p:cNvPr id="35" name="TextBox 34"/>
          <p:cNvSpPr txBox="1"/>
          <p:nvPr/>
        </p:nvSpPr>
        <p:spPr>
          <a:xfrm>
            <a:off x="3810000" y="42672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L</a:t>
            </a:r>
            <a:r>
              <a:rPr lang="en-US" sz="2400" baseline="-25000" dirty="0" err="1" smtClean="0"/>
              <a:t>ww</a:t>
            </a:r>
            <a:endParaRPr lang="en-US" sz="2400" dirty="0"/>
          </a:p>
        </p:txBody>
      </p:sp>
      <p:sp>
        <p:nvSpPr>
          <p:cNvPr id="36" name="TextBox 35"/>
          <p:cNvSpPr txBox="1"/>
          <p:nvPr/>
        </p:nvSpPr>
        <p:spPr>
          <a:xfrm>
            <a:off x="914400" y="42672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L</a:t>
            </a:r>
            <a:r>
              <a:rPr lang="en-US" sz="2400" baseline="-25000" dirty="0" err="1" smtClean="0"/>
              <a:t>pi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00956.JPG"/>
          <p:cNvPicPr>
            <a:picLocks noChangeAspect="1"/>
          </p:cNvPicPr>
          <p:nvPr/>
        </p:nvPicPr>
        <p:blipFill>
          <a:blip r:embed="rId2" cstate="print">
            <a:lum bright="33000" contrast="35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These next slides are DRAFT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1000956.JPG"/>
          <p:cNvPicPr>
            <a:picLocks noChangeAspect="1"/>
          </p:cNvPicPr>
          <p:nvPr/>
        </p:nvPicPr>
        <p:blipFill>
          <a:blip r:embed="rId2" cstate="print">
            <a:lum bright="33000" contrast="35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871259854"/>
              </p:ext>
            </p:extLst>
          </p:nvPr>
        </p:nvGraphicFramePr>
        <p:xfrm>
          <a:off x="152400" y="685800"/>
          <a:ext cx="8915400" cy="609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495" y="-12192"/>
            <a:ext cx="2761488" cy="1840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13099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1000956.JPG"/>
          <p:cNvPicPr>
            <a:picLocks noChangeAspect="1"/>
          </p:cNvPicPr>
          <p:nvPr/>
        </p:nvPicPr>
        <p:blipFill>
          <a:blip r:embed="rId2" cstate="print">
            <a:lum bright="33000" contrast="35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487919839"/>
              </p:ext>
            </p:extLst>
          </p:nvPr>
        </p:nvGraphicFramePr>
        <p:xfrm>
          <a:off x="152400" y="685800"/>
          <a:ext cx="8915400" cy="609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099919224"/>
              </p:ext>
            </p:extLst>
          </p:nvPr>
        </p:nvGraphicFramePr>
        <p:xfrm>
          <a:off x="152400" y="442912"/>
          <a:ext cx="8915400" cy="6262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2971800" cy="192238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81400" y="4202668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(934 </a:t>
            </a:r>
            <a:r>
              <a:rPr lang="en-US" dirty="0" err="1" smtClean="0"/>
              <a:t>lbs</a:t>
            </a:r>
            <a:r>
              <a:rPr lang="en-US" dirty="0" smtClean="0"/>
              <a:t>/ac/</a:t>
            </a:r>
            <a:r>
              <a:rPr lang="en-US" dirty="0" err="1" smtClean="0"/>
              <a:t>yr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592519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362" b="16806"/>
          <a:stretch/>
        </p:blipFill>
        <p:spPr>
          <a:xfrm>
            <a:off x="0" y="0"/>
            <a:ext cx="9142594" cy="6841376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b="1" dirty="0">
              <a:solidFill>
                <a:srgbClr val="0070C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 cstate="print"/>
          <a:srcRect l="63542" t="38503" r="26435" b="21029"/>
          <a:stretch/>
        </p:blipFill>
        <p:spPr>
          <a:xfrm>
            <a:off x="152400" y="1522157"/>
            <a:ext cx="4203239" cy="501052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 cstate="print"/>
          <a:srcRect l="64167" t="50766" r="26597" b="8411"/>
          <a:stretch/>
        </p:blipFill>
        <p:spPr>
          <a:xfrm>
            <a:off x="4876801" y="1522790"/>
            <a:ext cx="3962400" cy="5009889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60940" y="126827"/>
            <a:ext cx="8006315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rgbClr val="0070C0"/>
                </a:solidFill>
              </a:rPr>
              <a:t>Cl in shallow glacial aquifers, northern U.S.</a:t>
            </a:r>
            <a:br>
              <a:rPr lang="en-US" b="1" dirty="0" smtClean="0">
                <a:solidFill>
                  <a:srgbClr val="0070C0"/>
                </a:solidFill>
              </a:rPr>
            </a:br>
            <a:r>
              <a:rPr lang="en-US" sz="2400" b="1" dirty="0" smtClean="0">
                <a:solidFill>
                  <a:srgbClr val="0070C0"/>
                </a:solidFill>
              </a:rPr>
              <a:t>(</a:t>
            </a:r>
            <a:r>
              <a:rPr lang="en-US" sz="2400" b="1" dirty="0" err="1" smtClean="0">
                <a:solidFill>
                  <a:srgbClr val="0070C0"/>
                </a:solidFill>
              </a:rPr>
              <a:t>Mullaney</a:t>
            </a:r>
            <a:r>
              <a:rPr lang="en-US" sz="2400" b="1" dirty="0" smtClean="0">
                <a:solidFill>
                  <a:srgbClr val="0070C0"/>
                </a:solidFill>
              </a:rPr>
              <a:t> et al., 2009)</a:t>
            </a:r>
            <a:endParaRPr lang="en-US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3609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362" b="16806"/>
          <a:stretch/>
        </p:blipFill>
        <p:spPr>
          <a:xfrm>
            <a:off x="0" y="0"/>
            <a:ext cx="9142594" cy="6841376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b="1" dirty="0">
              <a:solidFill>
                <a:srgbClr val="0070C0"/>
              </a:solidFill>
            </a:endParaRPr>
          </a:p>
        </p:txBody>
      </p:sp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xmlns="" val="2195156595"/>
              </p:ext>
            </p:extLst>
          </p:nvPr>
        </p:nvGraphicFramePr>
        <p:xfrm>
          <a:off x="1237157" y="936939"/>
          <a:ext cx="6668278" cy="57651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Title 1"/>
          <p:cNvSpPr txBox="1">
            <a:spLocks/>
          </p:cNvSpPr>
          <p:nvPr/>
        </p:nvSpPr>
        <p:spPr>
          <a:xfrm>
            <a:off x="831785" y="99339"/>
            <a:ext cx="7886700" cy="6982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srgbClr val="0070C0"/>
                </a:solidFill>
              </a:rPr>
              <a:t>Cl in shallow groundwater – Minnesota (MPCA)</a:t>
            </a:r>
            <a:endParaRPr lang="en-US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3498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362" b="16806"/>
          <a:stretch/>
        </p:blipFill>
        <p:spPr>
          <a:xfrm>
            <a:off x="0" y="0"/>
            <a:ext cx="9142594" cy="6841376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rgbClr val="0070C0"/>
                </a:solidFill>
              </a:rPr>
              <a:t>Factors affecting Cl in shallow glacial aquifers, northern U.S. </a:t>
            </a:r>
            <a:r>
              <a:rPr lang="en-US" sz="2400" b="1" dirty="0" smtClean="0">
                <a:solidFill>
                  <a:srgbClr val="0070C0"/>
                </a:solidFill>
              </a:rPr>
              <a:t>(</a:t>
            </a:r>
            <a:r>
              <a:rPr lang="en-US" sz="2400" b="1" dirty="0" err="1" smtClean="0">
                <a:solidFill>
                  <a:srgbClr val="0070C0"/>
                </a:solidFill>
              </a:rPr>
              <a:t>Mullaney</a:t>
            </a:r>
            <a:r>
              <a:rPr lang="en-US" sz="2400" b="1" dirty="0" smtClean="0">
                <a:solidFill>
                  <a:srgbClr val="0070C0"/>
                </a:solidFill>
              </a:rPr>
              <a:t> et al., 2009)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17170" y="1825625"/>
            <a:ext cx="4398563" cy="5015751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Significant regressions (p &lt; 0.05)</a:t>
            </a:r>
          </a:p>
          <a:p>
            <a:pPr lvl="1"/>
            <a:r>
              <a:rPr lang="en-US" dirty="0" smtClean="0"/>
              <a:t>Major road density</a:t>
            </a:r>
          </a:p>
          <a:p>
            <a:r>
              <a:rPr lang="en-US" dirty="0" smtClean="0"/>
              <a:t>Not significant</a:t>
            </a:r>
          </a:p>
          <a:p>
            <a:pPr lvl="1"/>
            <a:r>
              <a:rPr lang="en-US" dirty="0" smtClean="0"/>
              <a:t>Highway connector density</a:t>
            </a:r>
          </a:p>
          <a:p>
            <a:pPr lvl="1"/>
            <a:r>
              <a:rPr lang="en-US" dirty="0" smtClean="0"/>
              <a:t>Major highway density</a:t>
            </a:r>
          </a:p>
          <a:p>
            <a:pPr lvl="1"/>
            <a:r>
              <a:rPr lang="en-US" dirty="0" smtClean="0"/>
              <a:t>Highway density</a:t>
            </a:r>
          </a:p>
          <a:p>
            <a:pPr lvl="1"/>
            <a:r>
              <a:rPr lang="en-US" dirty="0" smtClean="0"/>
              <a:t>Local road density</a:t>
            </a:r>
          </a:p>
          <a:p>
            <a:pPr lvl="1"/>
            <a:r>
              <a:rPr lang="en-US" dirty="0" smtClean="0"/>
              <a:t>% residential, commercial, industrial, or transportation land use</a:t>
            </a:r>
          </a:p>
          <a:p>
            <a:pPr lvl="1"/>
            <a:r>
              <a:rPr lang="en-US" dirty="0" smtClean="0"/>
              <a:t>Population density</a:t>
            </a:r>
          </a:p>
          <a:p>
            <a:pPr lvl="1"/>
            <a:r>
              <a:rPr lang="en-US" dirty="0" smtClean="0"/>
              <a:t>Season</a:t>
            </a:r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638811193"/>
              </p:ext>
            </p:extLst>
          </p:nvPr>
        </p:nvGraphicFramePr>
        <p:xfrm>
          <a:off x="4799153" y="2513577"/>
          <a:ext cx="4160021" cy="35049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440557" y="2671638"/>
            <a:ext cx="9364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 = 0.94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35996" y="6060599"/>
            <a:ext cx="13372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MPCA, 2002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999211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P spid="8" grpId="0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362" b="16806"/>
          <a:stretch/>
        </p:blipFill>
        <p:spPr>
          <a:xfrm>
            <a:off x="0" y="-62753"/>
            <a:ext cx="9142594" cy="6841376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9227" y="85728"/>
            <a:ext cx="313236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0070C0"/>
                </a:solidFill>
              </a:rPr>
              <a:t>Chloride concentrations are a function of </a:t>
            </a:r>
            <a:r>
              <a:rPr lang="en-US" sz="4000" b="1" dirty="0" err="1" smtClean="0">
                <a:solidFill>
                  <a:srgbClr val="0070C0"/>
                </a:solidFill>
              </a:rPr>
              <a:t>baseflow</a:t>
            </a:r>
            <a:endParaRPr lang="en-US" sz="4000" b="1" dirty="0" smtClean="0">
              <a:solidFill>
                <a:srgbClr val="0070C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 cstate="print"/>
          <a:srcRect l="68677" t="68431" r="15735" b="8998"/>
          <a:stretch/>
        </p:blipFill>
        <p:spPr>
          <a:xfrm>
            <a:off x="3616556" y="193834"/>
            <a:ext cx="5251076" cy="285121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580530" y="3045049"/>
            <a:ext cx="161364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Miller Creek, Duluth</a:t>
            </a:r>
            <a:endParaRPr lang="en-US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239185" y="4855462"/>
            <a:ext cx="22960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Bassett Creek, Minneapolis</a:t>
            </a:r>
            <a:endParaRPr lang="en-US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363571" y="5740097"/>
            <a:ext cx="2786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Source: Bassett Creek WMC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 cstate="print"/>
          <a:srcRect l="76765" t="39499" r="9019" b="30523"/>
          <a:stretch/>
        </p:blipFill>
        <p:spPr>
          <a:xfrm>
            <a:off x="292473" y="3501101"/>
            <a:ext cx="3899647" cy="308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166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362" b="16806"/>
          <a:stretch/>
        </p:blipFill>
        <p:spPr>
          <a:xfrm>
            <a:off x="-1" y="-1"/>
            <a:ext cx="9142594" cy="684137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What are the consequences of high chloride concentrations in </a:t>
            </a:r>
            <a:r>
              <a:rPr lang="en-US" b="1" dirty="0" smtClean="0">
                <a:solidFill>
                  <a:srgbClr val="0070C0"/>
                </a:solidFill>
              </a:rPr>
              <a:t>groundwater?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30184" y="1825625"/>
            <a:ext cx="7032568" cy="4772399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Urban streams with significant </a:t>
            </a:r>
            <a:r>
              <a:rPr lang="en-US" dirty="0" err="1" smtClean="0"/>
              <a:t>baseflow</a:t>
            </a:r>
            <a:r>
              <a:rPr lang="en-US" dirty="0" smtClean="0"/>
              <a:t> are potentially at risk</a:t>
            </a:r>
          </a:p>
          <a:p>
            <a:r>
              <a:rPr lang="en-US" dirty="0" smtClean="0"/>
              <a:t>Shallow sand and gravel aquifers are at risk in core urban areas – is this a concern?</a:t>
            </a:r>
          </a:p>
          <a:p>
            <a:pPr lvl="1"/>
            <a:r>
              <a:rPr lang="en-US" dirty="0" smtClean="0"/>
              <a:t>There are few groundwater receptors</a:t>
            </a:r>
          </a:p>
          <a:p>
            <a:pPr lvl="1"/>
            <a:r>
              <a:rPr lang="en-US" dirty="0" smtClean="0"/>
              <a:t>Is salty taste more important than impacts to aquatic ecosystems?</a:t>
            </a:r>
          </a:p>
          <a:p>
            <a:r>
              <a:rPr lang="en-US" dirty="0" smtClean="0"/>
              <a:t>What about deeper drinking water aquifers?</a:t>
            </a:r>
          </a:p>
        </p:txBody>
      </p:sp>
    </p:spTree>
    <p:extLst>
      <p:ext uri="{BB962C8B-B14F-4D97-AF65-F5344CB8AC3E}">
        <p14:creationId xmlns:p14="http://schemas.microsoft.com/office/powerpoint/2010/main" xmlns="" val="567867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362" b="16806"/>
          <a:stretch/>
        </p:blipFill>
        <p:spPr>
          <a:xfrm>
            <a:off x="-1" y="-1"/>
            <a:ext cx="9142594" cy="684137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74371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Chloride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4864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Mobile and will move through BMPs</a:t>
            </a:r>
          </a:p>
          <a:p>
            <a:r>
              <a:rPr lang="en-US" dirty="0" smtClean="0"/>
              <a:t>Concentrations in </a:t>
            </a:r>
            <a:r>
              <a:rPr lang="en-US" dirty="0" err="1" smtClean="0"/>
              <a:t>stormwater</a:t>
            </a:r>
            <a:r>
              <a:rPr lang="en-US" dirty="0" smtClean="0"/>
              <a:t> runoff are highly variable and exceed SMCL during winter and early spring runoff events</a:t>
            </a:r>
          </a:p>
          <a:p>
            <a:r>
              <a:rPr lang="en-US" dirty="0" smtClean="0"/>
              <a:t>Findings</a:t>
            </a:r>
          </a:p>
          <a:p>
            <a:pPr lvl="1"/>
            <a:r>
              <a:rPr lang="en-US" dirty="0" smtClean="0"/>
              <a:t>No retention: Concentrations in effluent and rate of exceedance of standard are function of runoff concentration</a:t>
            </a:r>
          </a:p>
          <a:p>
            <a:pPr lvl="1"/>
            <a:r>
              <a:rPr lang="en-US" dirty="0"/>
              <a:t>Observed concentrations in shallow groundwater in urban areas are similar to concentrations in </a:t>
            </a:r>
            <a:r>
              <a:rPr lang="en-US" dirty="0" smtClean="0"/>
              <a:t>runoff</a:t>
            </a:r>
            <a:endParaRPr lang="en-US" dirty="0"/>
          </a:p>
          <a:p>
            <a:r>
              <a:rPr lang="en-US" dirty="0" smtClean="0"/>
              <a:t>Risk </a:t>
            </a:r>
            <a:r>
              <a:rPr lang="en-US" dirty="0"/>
              <a:t>to groundwater:</a:t>
            </a:r>
          </a:p>
          <a:p>
            <a:pPr lvl="1"/>
            <a:r>
              <a:rPr lang="en-US" dirty="0" smtClean="0"/>
              <a:t>High based on mobility</a:t>
            </a:r>
            <a:endParaRPr lang="en-US" dirty="0"/>
          </a:p>
          <a:p>
            <a:pPr lvl="1"/>
            <a:r>
              <a:rPr lang="en-US" dirty="0" smtClean="0"/>
              <a:t>Some preliminary data suggests a seasonal lag in peak concentration in groundwater</a:t>
            </a:r>
          </a:p>
          <a:p>
            <a:pPr lvl="1"/>
            <a:r>
              <a:rPr lang="en-US" dirty="0" smtClean="0"/>
              <a:t>Concentrations in groundwater not likely to reach 250, but there may be impacts to lakes and streams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6019800"/>
            <a:ext cx="762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From 9/10/15 presentation</a:t>
            </a:r>
            <a:endParaRPr 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775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362" b="16806"/>
          <a:stretch/>
        </p:blipFill>
        <p:spPr>
          <a:xfrm>
            <a:off x="-1" y="-1"/>
            <a:ext cx="9142594" cy="684137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/>
          <a:srcRect l="69190" t="25803" r="19977" b="9836"/>
          <a:stretch/>
        </p:blipFill>
        <p:spPr>
          <a:xfrm>
            <a:off x="2299340" y="110220"/>
            <a:ext cx="2971800" cy="662093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 cstate="print"/>
          <a:srcRect l="65810" t="16008" r="16204"/>
          <a:stretch/>
        </p:blipFill>
        <p:spPr>
          <a:xfrm>
            <a:off x="5271141" y="110220"/>
            <a:ext cx="3780842" cy="6620934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6627322" y="1404851"/>
            <a:ext cx="841664" cy="1429789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37160" y="257694"/>
            <a:ext cx="2071570" cy="1878677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800" b="1" dirty="0" smtClean="0">
                <a:solidFill>
                  <a:srgbClr val="0070C0"/>
                </a:solidFill>
              </a:rPr>
              <a:t>Much of the core Metro Area aquifer system has low-moderate vulnerability</a:t>
            </a:r>
            <a:endParaRPr lang="en-US" sz="2800" b="1" dirty="0">
              <a:solidFill>
                <a:srgbClr val="0070C0"/>
              </a:solidFill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13886" y="4430684"/>
            <a:ext cx="2071570" cy="24314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b="1" dirty="0" smtClean="0"/>
              <a:t>We currently have insufficient data to assess trends in deeper aquifers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xmlns="" val="1400731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362" b="16806"/>
          <a:stretch/>
        </p:blipFill>
        <p:spPr>
          <a:xfrm>
            <a:off x="-1" y="-1"/>
            <a:ext cx="9142594" cy="684137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What are the consequences of high chloride </a:t>
            </a:r>
            <a:r>
              <a:rPr lang="en-US" b="1" dirty="0" smtClean="0">
                <a:solidFill>
                  <a:srgbClr val="0070C0"/>
                </a:solidFill>
              </a:rPr>
              <a:t>concentrations?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772399"/>
          </a:xfrm>
        </p:spPr>
        <p:txBody>
          <a:bodyPr>
            <a:normAutofit/>
          </a:bodyPr>
          <a:lstStyle/>
          <a:p>
            <a:r>
              <a:rPr lang="en-US" sz="2400" dirty="0" smtClean="0"/>
              <a:t>Lakes</a:t>
            </a:r>
          </a:p>
          <a:p>
            <a:pPr lvl="1"/>
            <a:r>
              <a:rPr lang="en-US" sz="2400" dirty="0" smtClean="0"/>
              <a:t>Disrupts nutrient cycling</a:t>
            </a:r>
          </a:p>
          <a:p>
            <a:pPr lvl="1"/>
            <a:r>
              <a:rPr lang="en-US" sz="2400" dirty="0" smtClean="0"/>
              <a:t>Prevents oxygen from reaching lake bottom</a:t>
            </a:r>
          </a:p>
          <a:p>
            <a:pPr lvl="1"/>
            <a:r>
              <a:rPr lang="en-US" sz="2400" dirty="0" smtClean="0"/>
              <a:t>Disrupts c</a:t>
            </a:r>
            <a:r>
              <a:rPr lang="en-US" sz="2400" dirty="0" smtClean="0"/>
              <a:t>ommunity structure</a:t>
            </a:r>
            <a:endParaRPr lang="en-US" sz="2400" dirty="0" smtClean="0"/>
          </a:p>
          <a:p>
            <a:pPr lvl="1"/>
            <a:r>
              <a:rPr lang="en-US" sz="2400" dirty="0" smtClean="0"/>
              <a:t>Implications </a:t>
            </a:r>
            <a:r>
              <a:rPr lang="en-US" sz="2400" dirty="0" smtClean="0"/>
              <a:t>for phosphorus </a:t>
            </a:r>
            <a:r>
              <a:rPr lang="en-US" sz="2400" dirty="0" smtClean="0"/>
              <a:t>export</a:t>
            </a:r>
          </a:p>
          <a:p>
            <a:r>
              <a:rPr lang="en-US" sz="2400" dirty="0" smtClean="0"/>
              <a:t>Streams</a:t>
            </a:r>
          </a:p>
          <a:p>
            <a:pPr lvl="1"/>
            <a:r>
              <a:rPr lang="en-US" sz="2400" dirty="0" smtClean="0"/>
              <a:t>Benthic IBI declined at 190 mg/L</a:t>
            </a:r>
          </a:p>
          <a:p>
            <a:pPr lvl="1"/>
            <a:r>
              <a:rPr lang="en-US" sz="2400" dirty="0" smtClean="0"/>
              <a:t>All BIBI indicate impairment at 500 mg/L</a:t>
            </a:r>
          </a:p>
          <a:p>
            <a:pPr lvl="1"/>
            <a:r>
              <a:rPr lang="en-US" sz="2400" dirty="0" smtClean="0"/>
              <a:t>Greatest fish effects are on early life </a:t>
            </a:r>
            <a:r>
              <a:rPr lang="en-US" sz="2400" dirty="0" smtClean="0"/>
              <a:t>stages</a:t>
            </a:r>
          </a:p>
          <a:p>
            <a:r>
              <a:rPr lang="en-US" sz="2400" dirty="0" smtClean="0"/>
              <a:t>Drinking water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4100893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362" b="16806"/>
          <a:stretch/>
        </p:blipFill>
        <p:spPr>
          <a:xfrm>
            <a:off x="1407" y="16624"/>
            <a:ext cx="9142594" cy="6841376"/>
          </a:xfrm>
          <a:prstGeom prst="rect">
            <a:avLst/>
          </a:prstGeom>
        </p:spPr>
      </p:pic>
      <p:sp>
        <p:nvSpPr>
          <p:cNvPr id="36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925793"/>
          </a:xfrm>
        </p:spPr>
        <p:txBody>
          <a:bodyPr>
            <a:normAutofit fontScale="90000"/>
          </a:bodyPr>
          <a:lstStyle/>
          <a:p>
            <a:r>
              <a:rPr lang="en-US" b="1" dirty="0" err="1" smtClean="0">
                <a:solidFill>
                  <a:srgbClr val="0070C0"/>
                </a:solidFill>
              </a:rPr>
              <a:t>Stormwater</a:t>
            </a:r>
            <a:r>
              <a:rPr lang="en-US" b="1" dirty="0" smtClean="0">
                <a:solidFill>
                  <a:srgbClr val="0070C0"/>
                </a:solidFill>
              </a:rPr>
              <a:t> infiltration recommendations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28650" y="1825625"/>
            <a:ext cx="6148668" cy="4351338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Infiltrate in areas not vulnerable to chloride contamination</a:t>
            </a:r>
          </a:p>
          <a:p>
            <a:r>
              <a:rPr lang="en-US" dirty="0" smtClean="0"/>
              <a:t>In vulnerable areas, if infiltration is employed, distribute infiltration practices instead of focusing on a single location</a:t>
            </a:r>
          </a:p>
          <a:p>
            <a:r>
              <a:rPr lang="en-US" dirty="0" smtClean="0"/>
              <a:t>Properly site infiltration practices with respect to receiving waters</a:t>
            </a:r>
          </a:p>
          <a:p>
            <a:r>
              <a:rPr lang="en-US" dirty="0" smtClean="0"/>
              <a:t>Utilize permeable pavement when appropriate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634911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362" b="16806"/>
          <a:stretch/>
        </p:blipFill>
        <p:spPr>
          <a:xfrm>
            <a:off x="-1" y="-1"/>
            <a:ext cx="9142594" cy="684137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</a:rPr>
              <a:t>Management strategies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28651" y="1455380"/>
            <a:ext cx="6027644" cy="5220392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Decrease use of chloride deicers</a:t>
            </a:r>
          </a:p>
          <a:p>
            <a:r>
              <a:rPr lang="en-US" dirty="0" smtClean="0"/>
              <a:t>Use alternatives (maybe)</a:t>
            </a:r>
          </a:p>
          <a:p>
            <a:r>
              <a:rPr lang="en-US" dirty="0" smtClean="0"/>
              <a:t>Use liquids (anti-icing)</a:t>
            </a:r>
          </a:p>
          <a:p>
            <a:r>
              <a:rPr lang="en-US" dirty="0" smtClean="0"/>
              <a:t>Establish chloride free zones near receiving waters</a:t>
            </a:r>
          </a:p>
          <a:p>
            <a:r>
              <a:rPr lang="en-US" dirty="0" smtClean="0"/>
              <a:t>Improve snow/ice removal technology</a:t>
            </a:r>
          </a:p>
          <a:p>
            <a:r>
              <a:rPr lang="en-US" dirty="0" smtClean="0"/>
              <a:t>Lower winter speed limits</a:t>
            </a:r>
          </a:p>
          <a:p>
            <a:r>
              <a:rPr lang="en-US" dirty="0" smtClean="0"/>
              <a:t>Infiltrate in the right locations, especially with permeable pavements</a:t>
            </a:r>
          </a:p>
        </p:txBody>
      </p:sp>
    </p:spTree>
    <p:extLst>
      <p:ext uri="{BB962C8B-B14F-4D97-AF65-F5344CB8AC3E}">
        <p14:creationId xmlns:p14="http://schemas.microsoft.com/office/powerpoint/2010/main" xmlns="" val="599636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362" b="16806"/>
          <a:stretch/>
        </p:blipFill>
        <p:spPr>
          <a:xfrm>
            <a:off x="-1" y="-1"/>
            <a:ext cx="9142594" cy="684137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898899"/>
          </a:xfrm>
        </p:spPr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</a:rPr>
              <a:t>Needs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28650" y="1264025"/>
            <a:ext cx="7886700" cy="5351929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Analyze trend data for Metro streams – Met Council starting this</a:t>
            </a:r>
          </a:p>
          <a:p>
            <a:r>
              <a:rPr lang="en-US" dirty="0" smtClean="0"/>
              <a:t>Improve understanding of fate and transport in groundwater</a:t>
            </a:r>
            <a:endParaRPr lang="en-US" dirty="0"/>
          </a:p>
          <a:p>
            <a:pPr lvl="1"/>
            <a:r>
              <a:rPr lang="en-US" dirty="0" smtClean="0"/>
              <a:t>Map vulnerable areas</a:t>
            </a:r>
          </a:p>
          <a:p>
            <a:pPr lvl="1"/>
            <a:r>
              <a:rPr lang="en-US" dirty="0" smtClean="0"/>
              <a:t>Enhance monitoring in these areas</a:t>
            </a:r>
          </a:p>
          <a:p>
            <a:pPr lvl="1"/>
            <a:r>
              <a:rPr lang="en-US" dirty="0" smtClean="0"/>
              <a:t>Monitor deeper aquifers in vulnerable areas</a:t>
            </a:r>
          </a:p>
          <a:p>
            <a:r>
              <a:rPr lang="en-US" dirty="0" smtClean="0"/>
              <a:t>Improve understanding of impacts in lakes</a:t>
            </a:r>
          </a:p>
          <a:p>
            <a:pPr lvl="1"/>
            <a:r>
              <a:rPr lang="en-US" dirty="0" smtClean="0"/>
              <a:t>Study chloride dynamics in impacted lakes</a:t>
            </a:r>
          </a:p>
          <a:p>
            <a:pPr lvl="1"/>
            <a:r>
              <a:rPr lang="en-US" dirty="0" smtClean="0"/>
              <a:t>Study ecological effects</a:t>
            </a:r>
          </a:p>
          <a:p>
            <a:pPr lvl="1"/>
            <a:r>
              <a:rPr lang="en-US" dirty="0" smtClean="0"/>
              <a:t>Study phosphorus dynamics</a:t>
            </a:r>
          </a:p>
          <a:p>
            <a:r>
              <a:rPr lang="en-US" dirty="0" smtClean="0"/>
              <a:t>Identify high value waters that are at risk</a:t>
            </a:r>
          </a:p>
          <a:p>
            <a:r>
              <a:rPr lang="en-US" dirty="0" smtClean="0"/>
              <a:t>More research on chloride alternatives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66210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00956.JPG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Chloride is attenuated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04800" y="1143000"/>
            <a:ext cx="5867400" cy="5654676"/>
          </a:xfrm>
        </p:spPr>
        <p:txBody>
          <a:bodyPr>
            <a:normAutofit/>
          </a:bodyPr>
          <a:lstStyle/>
          <a:p>
            <a:r>
              <a:rPr lang="en-US" b="1" dirty="0" smtClean="0"/>
              <a:t>Delayed peaks in groundwater</a:t>
            </a:r>
          </a:p>
          <a:p>
            <a:r>
              <a:rPr lang="en-US" b="1" dirty="0" smtClean="0"/>
              <a:t>Lower max concentrations</a:t>
            </a:r>
          </a:p>
          <a:p>
            <a:r>
              <a:rPr lang="en-US" b="1" dirty="0" smtClean="0"/>
              <a:t>Elevated concentrations persist in groundwater</a:t>
            </a:r>
          </a:p>
        </p:txBody>
      </p:sp>
    </p:spTree>
    <p:extLst>
      <p:ext uri="{BB962C8B-B14F-4D97-AF65-F5344CB8AC3E}">
        <p14:creationId xmlns:p14="http://schemas.microsoft.com/office/powerpoint/2010/main" xmlns="" val="1560223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00956.JPG"/>
          <p:cNvPicPr>
            <a:picLocks noChangeAspect="1"/>
          </p:cNvPicPr>
          <p:nvPr/>
        </p:nvPicPr>
        <p:blipFill>
          <a:blip r:embed="rId2" cstate="print">
            <a:lum bright="33000" contrast="35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8600" y="228600"/>
            <a:ext cx="4757692" cy="2667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Ultimately, source </a:t>
            </a:r>
            <a:r>
              <a:rPr lang="en-US" b="1" dirty="0"/>
              <a:t>reduction is the only way to effectively manage chloride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05400" y="762000"/>
            <a:ext cx="3919492" cy="5189723"/>
          </a:xfrm>
          <a:prstGeom prst="rect">
            <a:avLst/>
          </a:prstGeom>
        </p:spPr>
      </p:pic>
      <p:sp>
        <p:nvSpPr>
          <p:cNvPr id="7" name="Title 2"/>
          <p:cNvSpPr txBox="1">
            <a:spLocks/>
          </p:cNvSpPr>
          <p:nvPr/>
        </p:nvSpPr>
        <p:spPr>
          <a:xfrm>
            <a:off x="1447800" y="5646923"/>
            <a:ext cx="29718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smtClean="0"/>
              <a:t>Questions?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362" b="16806"/>
          <a:stretch/>
        </p:blipFill>
        <p:spPr>
          <a:xfrm>
            <a:off x="-1" y="-1"/>
            <a:ext cx="9142594" cy="6841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73264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362" b="16806"/>
          <a:stretch/>
        </p:blipFill>
        <p:spPr>
          <a:xfrm>
            <a:off x="-1" y="-1"/>
            <a:ext cx="9142594" cy="684137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6751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Quality impacts - 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Health risks may exist for certain combinations of land use, treatment practice, pollutant, and receptor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Current guidance and regulations (permits) should provide adequate protection for human health</a:t>
            </a:r>
          </a:p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More research is needed on pathogen occurrence in </a:t>
            </a:r>
            <a:r>
              <a:rPr lang="en-US" dirty="0" err="1" smtClean="0">
                <a:solidFill>
                  <a:schemeClr val="bg1">
                    <a:lumMod val="75000"/>
                  </a:schemeClr>
                </a:solidFill>
              </a:rPr>
              <a:t>stormwater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 runoff and fate in infiltration systems, particularly non-vegetated systems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Chloride cannot be treated with </a:t>
            </a:r>
            <a:r>
              <a:rPr lang="en-US" b="1" dirty="0" err="1" smtClean="0">
                <a:solidFill>
                  <a:srgbClr val="FF0000"/>
                </a:solidFill>
              </a:rPr>
              <a:t>stormwater</a:t>
            </a:r>
            <a:r>
              <a:rPr lang="en-US" b="1" dirty="0" smtClean="0">
                <a:solidFill>
                  <a:srgbClr val="FF0000"/>
                </a:solidFill>
              </a:rPr>
              <a:t> BMPs</a:t>
            </a:r>
          </a:p>
          <a:p>
            <a:pPr lvl="1"/>
            <a:r>
              <a:rPr lang="en-US" b="1" dirty="0" smtClean="0">
                <a:solidFill>
                  <a:srgbClr val="FF0000"/>
                </a:solidFill>
              </a:rPr>
              <a:t>Prevention is the only effective management tool</a:t>
            </a:r>
          </a:p>
          <a:p>
            <a:pPr lvl="1"/>
            <a:r>
              <a:rPr lang="en-US" b="1" dirty="0" smtClean="0">
                <a:solidFill>
                  <a:srgbClr val="FF0000"/>
                </a:solidFill>
              </a:rPr>
              <a:t>Need to better understand dynamics of chloride in urban systems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2710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362" b="16806"/>
          <a:stretch/>
        </p:blipFill>
        <p:spPr>
          <a:xfrm>
            <a:off x="-1" y="-1"/>
            <a:ext cx="9142594" cy="684137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09600" y="304800"/>
            <a:ext cx="7086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MN Groundwater Association white paper: </a:t>
            </a:r>
            <a:r>
              <a:rPr lang="en-US" sz="3200" b="1" dirty="0" smtClean="0">
                <a:solidFill>
                  <a:srgbClr val="FF0000"/>
                </a:solidFill>
              </a:rPr>
              <a:t>Impacts of </a:t>
            </a:r>
            <a:r>
              <a:rPr lang="en-US" sz="3200" b="1" dirty="0" err="1" smtClean="0">
                <a:solidFill>
                  <a:srgbClr val="FF0000"/>
                </a:solidFill>
              </a:rPr>
              <a:t>stormwater</a:t>
            </a:r>
            <a:r>
              <a:rPr lang="en-US" sz="3200" b="1" dirty="0" smtClean="0">
                <a:solidFill>
                  <a:srgbClr val="FF0000"/>
                </a:solidFill>
              </a:rPr>
              <a:t> infiltration on chloride in groundwater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9600" y="1917650"/>
            <a:ext cx="78456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</a:rPr>
              <a:t>The group is still working on the white paper</a:t>
            </a:r>
            <a:endParaRPr lang="en-US" sz="2800" b="1" dirty="0">
              <a:solidFill>
                <a:srgbClr val="00206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62600" y="4267200"/>
            <a:ext cx="3162300" cy="22901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362" b="16806"/>
          <a:stretch/>
        </p:blipFill>
        <p:spPr>
          <a:xfrm>
            <a:off x="-1" y="-1"/>
            <a:ext cx="9142594" cy="6841376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Outline</a:t>
            </a:r>
            <a:endParaRPr lang="en-US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Chloride in urban </a:t>
            </a:r>
            <a:r>
              <a:rPr lang="en-US" b="1" dirty="0" err="1" smtClean="0">
                <a:solidFill>
                  <a:srgbClr val="002060"/>
                </a:solidFill>
              </a:rPr>
              <a:t>stormwater</a:t>
            </a:r>
            <a:r>
              <a:rPr lang="en-US" b="1" dirty="0" smtClean="0">
                <a:solidFill>
                  <a:srgbClr val="002060"/>
                </a:solidFill>
              </a:rPr>
              <a:t> runoff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Chloride </a:t>
            </a:r>
            <a:r>
              <a:rPr lang="en-US" b="1" dirty="0" smtClean="0">
                <a:solidFill>
                  <a:srgbClr val="002060"/>
                </a:solidFill>
              </a:rPr>
              <a:t>levels in receiving waters</a:t>
            </a:r>
          </a:p>
          <a:p>
            <a:r>
              <a:rPr lang="en-US" b="1" dirty="0" err="1" smtClean="0">
                <a:solidFill>
                  <a:srgbClr val="002060"/>
                </a:solidFill>
              </a:rPr>
              <a:t>Stormwater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dirty="0" smtClean="0">
                <a:solidFill>
                  <a:srgbClr val="002060"/>
                </a:solidFill>
              </a:rPr>
              <a:t>infiltration - overview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Fate </a:t>
            </a:r>
            <a:r>
              <a:rPr lang="en-US" b="1" dirty="0" smtClean="0">
                <a:solidFill>
                  <a:srgbClr val="002060"/>
                </a:solidFill>
              </a:rPr>
              <a:t>of chloride in infiltration practices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Estimating </a:t>
            </a:r>
            <a:r>
              <a:rPr lang="en-US" b="1" dirty="0" smtClean="0">
                <a:solidFill>
                  <a:srgbClr val="002060"/>
                </a:solidFill>
              </a:rPr>
              <a:t>chloride loads from infiltration practices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Potential recommendations</a:t>
            </a:r>
            <a:endParaRPr lang="en-US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00956.JPG"/>
          <p:cNvPicPr>
            <a:picLocks noChangeAspect="1"/>
          </p:cNvPicPr>
          <p:nvPr/>
        </p:nvPicPr>
        <p:blipFill>
          <a:blip r:embed="rId2" cstate="print">
            <a:lum bright="33000" contrast="35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90600" y="274638"/>
            <a:ext cx="7010400" cy="588474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Salt application has increased</a:t>
            </a:r>
            <a:endParaRPr lang="en-US" b="1" dirty="0"/>
          </a:p>
        </p:txBody>
      </p:sp>
      <p:pic>
        <p:nvPicPr>
          <p:cNvPr id="6" name="Picture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" y="1015512"/>
            <a:ext cx="8851900" cy="5690088"/>
          </a:xfrm>
          <a:prstGeom prst="rect">
            <a:avLst/>
          </a:prstGeom>
          <a:noFill/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90919" y="1143000"/>
            <a:ext cx="3454400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8483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362" b="16806"/>
          <a:stretch/>
        </p:blipFill>
        <p:spPr>
          <a:xfrm>
            <a:off x="-1" y="-1"/>
            <a:ext cx="9142594" cy="6841376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357660" y="185981"/>
            <a:ext cx="3685724" cy="150879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rgbClr val="0070C0"/>
                </a:solidFill>
              </a:rPr>
              <a:t>Chloride in </a:t>
            </a:r>
            <a:r>
              <a:rPr lang="en-US" b="1" dirty="0" err="1" smtClean="0">
                <a:solidFill>
                  <a:srgbClr val="0070C0"/>
                </a:solidFill>
              </a:rPr>
              <a:t>stormwater</a:t>
            </a:r>
            <a:r>
              <a:rPr lang="en-US" b="1" dirty="0" smtClean="0">
                <a:solidFill>
                  <a:srgbClr val="0070C0"/>
                </a:solidFill>
              </a:rPr>
              <a:t> runoff</a:t>
            </a:r>
            <a:endParaRPr lang="en-US" dirty="0"/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xmlns="" val="2865221211"/>
              </p:ext>
            </p:extLst>
          </p:nvPr>
        </p:nvGraphicFramePr>
        <p:xfrm>
          <a:off x="0" y="2121528"/>
          <a:ext cx="4401047" cy="35159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630975" y="2423769"/>
            <a:ext cx="16833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Granato</a:t>
            </a:r>
            <a:r>
              <a:rPr lang="en-US" dirty="0" smtClean="0"/>
              <a:t> and Smith, 1999</a:t>
            </a:r>
            <a:endParaRPr lang="en-US" dirty="0"/>
          </a:p>
        </p:txBody>
      </p:sp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981400213"/>
              </p:ext>
            </p:extLst>
          </p:nvPr>
        </p:nvGraphicFramePr>
        <p:xfrm>
          <a:off x="4401047" y="3506526"/>
          <a:ext cx="4669806" cy="32204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7182103" y="3619700"/>
            <a:ext cx="16833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Winston et al. (2016)</a:t>
            </a:r>
            <a:endParaRPr lang="en-US" dirty="0"/>
          </a:p>
        </p:txBody>
      </p:sp>
      <p:sp>
        <p:nvSpPr>
          <p:cNvPr id="11" name="Content Placeholder 3"/>
          <p:cNvSpPr txBox="1">
            <a:spLocks/>
          </p:cNvSpPr>
          <p:nvPr/>
        </p:nvSpPr>
        <p:spPr>
          <a:xfrm>
            <a:off x="4697716" y="571264"/>
            <a:ext cx="3953289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In a MN location with high deicer application rates, 97% of the Cl load was associated with 16% of the total annual runoff volume (Herb, 2018)</a:t>
            </a:r>
          </a:p>
        </p:txBody>
      </p:sp>
    </p:spTree>
    <p:extLst>
      <p:ext uri="{BB962C8B-B14F-4D97-AF65-F5344CB8AC3E}">
        <p14:creationId xmlns:p14="http://schemas.microsoft.com/office/powerpoint/2010/main" xmlns="" val="2760660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2" grpId="0"/>
      <p:bldGraphic spid="9" grpId="0">
        <p:bldAsOne/>
      </p:bldGraphic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15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362" b="16806"/>
          <a:stretch/>
        </p:blipFill>
        <p:spPr>
          <a:xfrm>
            <a:off x="-1" y="-1"/>
            <a:ext cx="9142594" cy="684137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</a:rPr>
              <a:t>Summary of water quality status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893227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Statewide</a:t>
            </a:r>
          </a:p>
          <a:p>
            <a:pPr lvl="1"/>
            <a:r>
              <a:rPr lang="en-US" dirty="0" smtClean="0"/>
              <a:t>26 lakes were impaired as of 2018</a:t>
            </a:r>
          </a:p>
          <a:p>
            <a:pPr lvl="1"/>
            <a:r>
              <a:rPr lang="en-US" dirty="0" smtClean="0"/>
              <a:t>24 streams impaired as of 2018</a:t>
            </a:r>
          </a:p>
          <a:p>
            <a:pPr lvl="1"/>
            <a:r>
              <a:rPr lang="en-US" dirty="0" smtClean="0"/>
              <a:t>120 lakes classified as at risk (</a:t>
            </a:r>
            <a:r>
              <a:rPr lang="en-US" u="sng" dirty="0" smtClean="0"/>
              <a:t>&gt;</a:t>
            </a:r>
            <a:r>
              <a:rPr lang="en-US" dirty="0" smtClean="0"/>
              <a:t> 1 sample in past 10 years with Cl </a:t>
            </a:r>
            <a:r>
              <a:rPr lang="en-US" u="sng" dirty="0" smtClean="0"/>
              <a:t>&gt;</a:t>
            </a:r>
            <a:r>
              <a:rPr lang="en-US" dirty="0" smtClean="0"/>
              <a:t> 207 mg/L)</a:t>
            </a:r>
          </a:p>
          <a:p>
            <a:r>
              <a:rPr lang="en-US" dirty="0" smtClean="0"/>
              <a:t>Twin Cities Metro</a:t>
            </a:r>
          </a:p>
          <a:p>
            <a:pPr lvl="1"/>
            <a:r>
              <a:rPr lang="en-US" dirty="0" smtClean="0"/>
              <a:t>23 lakes impaired</a:t>
            </a:r>
          </a:p>
          <a:p>
            <a:pPr lvl="1"/>
            <a:r>
              <a:rPr lang="en-US" dirty="0" smtClean="0"/>
              <a:t>17 streams impaired</a:t>
            </a:r>
          </a:p>
          <a:p>
            <a:pPr lvl="1"/>
            <a:r>
              <a:rPr lang="en-US" dirty="0" smtClean="0"/>
              <a:t>38 lakes classified as at risk</a:t>
            </a:r>
          </a:p>
          <a:p>
            <a:pPr lvl="1"/>
            <a:r>
              <a:rPr lang="en-US" dirty="0" smtClean="0"/>
              <a:t>340 assessed waterbodies (11% impaired; 11% insufficient data)</a:t>
            </a:r>
          </a:p>
          <a:p>
            <a:pPr lvl="1"/>
            <a:r>
              <a:rPr lang="en-US" dirty="0" smtClean="0"/>
              <a:t>30% of shallow wells exceed the SMCL</a:t>
            </a:r>
          </a:p>
          <a:p>
            <a:pPr lvl="1"/>
            <a:endParaRPr lang="en-US" dirty="0"/>
          </a:p>
          <a:p>
            <a:pPr marL="0" indent="0">
              <a:buNone/>
            </a:pPr>
            <a:r>
              <a:rPr lang="en-US" dirty="0" smtClean="0"/>
              <a:t>Source: Draft Statewide Chloride Management Plan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13377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6205</TotalTime>
  <Words>1098</Words>
  <Application>Microsoft Office PowerPoint</Application>
  <PresentationFormat>On-screen Show (4:3)</PresentationFormat>
  <Paragraphs>195</Paragraphs>
  <Slides>37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Office Theme</vt:lpstr>
      <vt:lpstr>Stormwater infiltration and chloride in groundwater</vt:lpstr>
      <vt:lpstr>September 10, 2015: Effects of stormwater infiltration on groundwater</vt:lpstr>
      <vt:lpstr>Chloride</vt:lpstr>
      <vt:lpstr>Quality impacts - conclusions</vt:lpstr>
      <vt:lpstr>Slide 5</vt:lpstr>
      <vt:lpstr>Outline</vt:lpstr>
      <vt:lpstr>Salt application has increased</vt:lpstr>
      <vt:lpstr>Slide 8</vt:lpstr>
      <vt:lpstr>Summary of water quality status</vt:lpstr>
      <vt:lpstr>Slide 10</vt:lpstr>
      <vt:lpstr>Slide 11</vt:lpstr>
      <vt:lpstr>Slide 12</vt:lpstr>
      <vt:lpstr>Stormwater infiltration</vt:lpstr>
      <vt:lpstr>Stormwater infiltration- intentional infiltration of stormwater runoff</vt:lpstr>
      <vt:lpstr>Stormwater infiltration is a preferred method for managing stormwater runoff</vt:lpstr>
      <vt:lpstr>Infiltration BMPs</vt:lpstr>
      <vt:lpstr>Infiltration practices focus recharge</vt:lpstr>
      <vt:lpstr>Fate of infiltrated water</vt:lpstr>
      <vt:lpstr>Villanova study, Machusick, 2009</vt:lpstr>
      <vt:lpstr>Slide 20</vt:lpstr>
      <vt:lpstr>Estimating chloride loads from infiltration practices</vt:lpstr>
      <vt:lpstr>These next slides are DRAFT</vt:lpstr>
      <vt:lpstr>Slide 23</vt:lpstr>
      <vt:lpstr>Slide 24</vt:lpstr>
      <vt:lpstr>Cl in shallow glacial aquifers, northern U.S. (Mullaney et al., 2009)</vt:lpstr>
      <vt:lpstr>Slide 26</vt:lpstr>
      <vt:lpstr>Factors affecting Cl in shallow glacial aquifers, northern U.S. (Mullaney et al., 2009)</vt:lpstr>
      <vt:lpstr>Slide 28</vt:lpstr>
      <vt:lpstr>What are the consequences of high chloride concentrations in groundwater?</vt:lpstr>
      <vt:lpstr>Much of the core Metro Area aquifer system has low-moderate vulnerability</vt:lpstr>
      <vt:lpstr>What are the consequences of high chloride concentrations?</vt:lpstr>
      <vt:lpstr>Stormwater infiltration recommendations</vt:lpstr>
      <vt:lpstr>Management strategies</vt:lpstr>
      <vt:lpstr>Needs</vt:lpstr>
      <vt:lpstr>Chloride is attenuated</vt:lpstr>
      <vt:lpstr>Ultimately, source reduction is the only way to effectively manage chloride</vt:lpstr>
      <vt:lpstr>Slide 37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Impacts of Stormwater Unfiltration on Chloride in Groundwater</dc:title>
  <dc:creator>trojans</dc:creator>
  <cp:lastModifiedBy>trojans</cp:lastModifiedBy>
  <cp:revision>183</cp:revision>
  <dcterms:created xsi:type="dcterms:W3CDTF">2018-12-28T19:59:16Z</dcterms:created>
  <dcterms:modified xsi:type="dcterms:W3CDTF">2019-03-25T01:07:17Z</dcterms:modified>
</cp:coreProperties>
</file>